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 id="2147483723" r:id="rId2"/>
    <p:sldMasterId id="2147483732" r:id="rId3"/>
    <p:sldMasterId id="2147483753" r:id="rId4"/>
  </p:sldMasterIdLst>
  <p:notesMasterIdLst>
    <p:notesMasterId r:id="rId49"/>
  </p:notesMasterIdLst>
  <p:handoutMasterIdLst>
    <p:handoutMasterId r:id="rId50"/>
  </p:handoutMasterIdLst>
  <p:sldIdLst>
    <p:sldId id="287" r:id="rId5"/>
    <p:sldId id="346" r:id="rId6"/>
    <p:sldId id="353" r:id="rId7"/>
    <p:sldId id="365" r:id="rId8"/>
    <p:sldId id="363" r:id="rId9"/>
    <p:sldId id="311" r:id="rId10"/>
    <p:sldId id="312" r:id="rId11"/>
    <p:sldId id="361" r:id="rId12"/>
    <p:sldId id="373" r:id="rId13"/>
    <p:sldId id="315" r:id="rId14"/>
    <p:sldId id="342" r:id="rId15"/>
    <p:sldId id="325" r:id="rId16"/>
    <p:sldId id="326" r:id="rId17"/>
    <p:sldId id="327" r:id="rId18"/>
    <p:sldId id="328" r:id="rId19"/>
    <p:sldId id="329" r:id="rId20"/>
    <p:sldId id="336" r:id="rId21"/>
    <p:sldId id="337" r:id="rId22"/>
    <p:sldId id="338" r:id="rId23"/>
    <p:sldId id="339" r:id="rId24"/>
    <p:sldId id="340" r:id="rId25"/>
    <p:sldId id="367" r:id="rId26"/>
    <p:sldId id="366" r:id="rId27"/>
    <p:sldId id="368" r:id="rId28"/>
    <p:sldId id="369" r:id="rId29"/>
    <p:sldId id="370" r:id="rId30"/>
    <p:sldId id="354" r:id="rId31"/>
    <p:sldId id="374" r:id="rId32"/>
    <p:sldId id="375" r:id="rId33"/>
    <p:sldId id="376" r:id="rId34"/>
    <p:sldId id="377" r:id="rId35"/>
    <p:sldId id="355" r:id="rId36"/>
    <p:sldId id="356" r:id="rId37"/>
    <p:sldId id="357" r:id="rId38"/>
    <p:sldId id="358" r:id="rId39"/>
    <p:sldId id="359" r:id="rId40"/>
    <p:sldId id="360" r:id="rId41"/>
    <p:sldId id="371" r:id="rId42"/>
    <p:sldId id="372" r:id="rId43"/>
    <p:sldId id="320" r:id="rId44"/>
    <p:sldId id="322" r:id="rId45"/>
    <p:sldId id="378" r:id="rId46"/>
    <p:sldId id="364" r:id="rId47"/>
    <p:sldId id="281"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0" d="100"/>
          <a:sy n="110" d="100"/>
        </p:scale>
        <p:origin x="-1644" y="-10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01" d="100"/>
          <a:sy n="101" d="100"/>
        </p:scale>
        <p:origin x="-32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D70A94-535E-A242-8751-E65D819C19D3}" type="datetimeFigureOut">
              <a:rPr lang="en-US" smtClean="0"/>
              <a:t>11/18/2016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442F98-C731-A94C-AA10-6D9C96A04D6B}" type="slidenum">
              <a:rPr lang="en-US" smtClean="0"/>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A25BBB-A885-FB47-A586-C46B257BEE92}" type="datetimeFigureOut">
              <a:rPr lang="en-US" smtClean="0"/>
              <a:t>11/18/2016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B4B2F-0019-C942-9AE2-8EB4A07943DA}" type="slidenum">
              <a:rPr lang="en-US" smtClean="0"/>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dirty="0" smtClean="0"/>
              <a:t>Special Olympics works with ages 2</a:t>
            </a:r>
            <a:r>
              <a:rPr lang="en-US" baseline="0" dirty="0" smtClean="0"/>
              <a:t> and up. Athletes have the opportunity to compete at 80 if they desire. People typically think of school age students when they think of Special Olympics </a:t>
            </a:r>
          </a:p>
          <a:p>
            <a:pPr marL="171450" indent="-171450" eaLnBrk="1" hangingPunct="1">
              <a:spcBef>
                <a:spcPct val="0"/>
              </a:spcBef>
              <a:buFont typeface="Arial" panose="020B0604020202020204" pitchFamily="34" charset="0"/>
              <a:buChar char="•"/>
            </a:pPr>
            <a:r>
              <a:rPr lang="en-US" baseline="0" dirty="0" smtClean="0"/>
              <a:t>Special Olympics Arkansas hosts 20 different sports, most people think of us as Track and Field only</a:t>
            </a:r>
          </a:p>
          <a:p>
            <a:pPr marL="171450" indent="-171450" eaLnBrk="1" hangingPunct="1">
              <a:spcBef>
                <a:spcPct val="0"/>
              </a:spcBef>
              <a:buFont typeface="Arial" panose="020B0604020202020204" pitchFamily="34" charset="0"/>
              <a:buChar char="•"/>
            </a:pPr>
            <a:r>
              <a:rPr lang="en-US" baseline="0" dirty="0" smtClean="0"/>
              <a:t>Special Olympics programming exists year-round. In fact we host 240 competitions in Arkansas each year. On Any give month that is 11-19 competitions going off across the state. </a:t>
            </a:r>
          </a:p>
          <a:p>
            <a:pPr marL="171450" indent="-171450" eaLnBrk="1" hangingPunct="1">
              <a:spcBef>
                <a:spcPct val="0"/>
              </a:spcBef>
              <a:buFont typeface="Arial" panose="020B0604020202020204" pitchFamily="34" charset="0"/>
              <a:buChar char="•"/>
            </a:pPr>
            <a:r>
              <a:rPr lang="en-US" baseline="0" dirty="0" smtClean="0"/>
              <a:t>Special Olympics traditionally service people with intellectual disabilities e.g. Down Syndrome, Fragile X, Autism (40% of people with autism also have an intellectual disability).  </a:t>
            </a:r>
          </a:p>
          <a:p>
            <a:pPr marL="171450" indent="-171450" eaLnBrk="1" hangingPunct="1">
              <a:spcBef>
                <a:spcPct val="0"/>
              </a:spcBef>
              <a:buFont typeface="Arial" panose="020B0604020202020204" pitchFamily="34" charset="0"/>
              <a:buChar char="•"/>
            </a:pPr>
            <a:r>
              <a:rPr lang="en-US" baseline="0" dirty="0" smtClean="0"/>
              <a:t>Special Olympics can be seen as a “ Nice” organization when in fact we are a necessary and urgent movement focused on showcasing real athletic ability for people with intellectual disabilities. We focus on increasing health and wellness for our athletes and smash the worlds stereotypes of who are athletes really are and their capabilities. </a:t>
            </a:r>
            <a:endParaRPr lang="en-US"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31B1886-E447-4880-9723-D8419366C669}" type="slidenum">
              <a:rPr lang="en-US" sz="1200" smtClean="0"/>
              <a:pPr eaLnBrk="1" hangingPunct="1"/>
              <a:t>2</a:t>
            </a:fld>
            <a:endParaRPr 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141"/>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7" name="Shape 142"/>
          <p:cNvSpPr>
            <a:spLocks noGrp="1"/>
          </p:cNvSpPr>
          <p:nvPr>
            <p:ph type="body" idx="1"/>
          </p:nvPr>
        </p:nvSpPr>
        <p:spPr bwMode="auto">
          <a:xfrm>
            <a:off x="677863" y="3987800"/>
            <a:ext cx="5486400" cy="355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ctr" anchorCtr="0" compatLnSpc="1">
            <a:prstTxWarp prst="textNoShape">
              <a:avLst/>
            </a:prstTxWarp>
            <a:spAutoFit/>
          </a:bodyPr>
          <a:lstStyle/>
          <a:p>
            <a:pPr>
              <a:lnSpc>
                <a:spcPct val="115000"/>
              </a:lnSpc>
              <a:buClr>
                <a:srgbClr val="000000"/>
              </a:buClr>
              <a:buSzPct val="92000"/>
            </a:pPr>
            <a:r>
              <a:rPr lang="en-US" altLang="en-US" i="1" smtClean="0"/>
              <a:t>Script: </a:t>
            </a:r>
          </a:p>
          <a:p>
            <a:pPr>
              <a:lnSpc>
                <a:spcPct val="115000"/>
              </a:lnSpc>
              <a:buClr>
                <a:srgbClr val="000000"/>
              </a:buClr>
              <a:buSzPct val="92000"/>
            </a:pPr>
            <a:r>
              <a:rPr lang="en-US" altLang="en-US" smtClean="0"/>
              <a:t>On page 4, we get to the heart of the lessons.  Our first activity is I Spy, and you also have 5 minutes dedicated to this lesson. </a:t>
            </a:r>
          </a:p>
          <a:p>
            <a:pPr>
              <a:lnSpc>
                <a:spcPct val="115000"/>
              </a:lnSpc>
              <a:buClr>
                <a:srgbClr val="000000"/>
              </a:buClr>
              <a:buSzPct val="92000"/>
            </a:pPr>
            <a:r>
              <a:rPr lang="en-US" altLang="en-US" smtClean="0"/>
              <a:t>Take a moment to scan through this lesson.  </a:t>
            </a:r>
            <a:r>
              <a:rPr lang="en-US" altLang="en-US" b="1" smtClean="0"/>
              <a:t>What is the PURPOSE? </a:t>
            </a:r>
            <a:r>
              <a:rPr lang="en-US" altLang="en-US" smtClean="0"/>
              <a:t> Share with your table mates. </a:t>
            </a:r>
          </a:p>
          <a:p>
            <a:pPr>
              <a:lnSpc>
                <a:spcPct val="115000"/>
              </a:lnSpc>
              <a:buClr>
                <a:srgbClr val="000000"/>
              </a:buClr>
              <a:buSzPct val="92000"/>
            </a:pPr>
            <a:r>
              <a:rPr lang="en-US" altLang="en-US" smtClean="0"/>
              <a:t>Briefly read through DEMONSTRATE, and LEAD.  </a:t>
            </a:r>
            <a:r>
              <a:rPr lang="en-US" altLang="en-US" b="1" i="1" smtClean="0"/>
              <a:t>What is the difference between these two components?  Why do we need both? </a:t>
            </a:r>
            <a:r>
              <a:rPr lang="en-US" altLang="en-US" smtClean="0"/>
              <a:t> </a:t>
            </a:r>
          </a:p>
          <a:p>
            <a:pPr>
              <a:lnSpc>
                <a:spcPct val="115000"/>
              </a:lnSpc>
              <a:buClr>
                <a:srgbClr val="000000"/>
              </a:buClr>
              <a:buSzPct val="92000"/>
            </a:pPr>
            <a:endParaRPr lang="en-US" altLang="en-US" smtClean="0"/>
          </a:p>
          <a:p>
            <a:pPr>
              <a:lnSpc>
                <a:spcPct val="115000"/>
              </a:lnSpc>
              <a:buClr>
                <a:srgbClr val="000000"/>
              </a:buClr>
              <a:buSzPct val="92000"/>
            </a:pPr>
            <a:r>
              <a:rPr lang="en-US" altLang="en-US" smtClean="0"/>
              <a:t>DEM. Offers a transition from the warm up to introducing what the Activity is, and it shows children HOW to do it </a:t>
            </a:r>
            <a:r>
              <a:rPr lang="ja-JP" altLang="en-US" smtClean="0"/>
              <a:t>“</a:t>
            </a:r>
            <a:r>
              <a:rPr lang="en-US" altLang="ja-JP" smtClean="0"/>
              <a:t>I spy with my little eye…</a:t>
            </a:r>
            <a:r>
              <a:rPr lang="ja-JP" altLang="en-US" smtClean="0"/>
              <a:t>”</a:t>
            </a:r>
            <a:r>
              <a:rPr lang="en-US" altLang="ja-JP" smtClean="0"/>
              <a:t>  </a:t>
            </a:r>
          </a:p>
          <a:p>
            <a:pPr>
              <a:lnSpc>
                <a:spcPct val="115000"/>
              </a:lnSpc>
              <a:buClr>
                <a:srgbClr val="000000"/>
              </a:buClr>
              <a:buSzPct val="92000"/>
            </a:pPr>
            <a:endParaRPr lang="en-US" altLang="en-US" smtClean="0"/>
          </a:p>
          <a:p>
            <a:pPr>
              <a:lnSpc>
                <a:spcPct val="115000"/>
              </a:lnSpc>
              <a:buClr>
                <a:srgbClr val="000000"/>
              </a:buClr>
              <a:buSzPct val="92000"/>
            </a:pPr>
            <a:r>
              <a:rPr lang="en-US" altLang="en-US" smtClean="0"/>
              <a:t>LEAD is where you extend the Activity to your athletes, involving them and helping them to play the Activity </a:t>
            </a:r>
            <a:r>
              <a:rPr lang="ja-JP" altLang="en-US" smtClean="0"/>
              <a:t>“</a:t>
            </a:r>
            <a:r>
              <a:rPr lang="en-US" altLang="ja-JP" smtClean="0"/>
              <a:t>let</a:t>
            </a:r>
            <a:r>
              <a:rPr lang="ja-JP" altLang="en-US" smtClean="0"/>
              <a:t>’</a:t>
            </a:r>
            <a:r>
              <a:rPr lang="en-US" altLang="ja-JP" smtClean="0"/>
              <a:t>s walk to the balls. Where</a:t>
            </a:r>
            <a:r>
              <a:rPr lang="ja-JP" altLang="en-US" smtClean="0"/>
              <a:t>’</a:t>
            </a:r>
            <a:r>
              <a:rPr lang="en-US" altLang="ja-JP" smtClean="0"/>
              <a:t>s the blue ball?</a:t>
            </a:r>
            <a:r>
              <a:rPr lang="ja-JP" altLang="en-US" smtClean="0"/>
              <a:t>”</a:t>
            </a:r>
            <a:endParaRPr lang="en-US" altLang="ja-JP" smtClean="0"/>
          </a:p>
          <a:p>
            <a:pPr>
              <a:lnSpc>
                <a:spcPct val="115000"/>
              </a:lnSpc>
              <a:buClr>
                <a:srgbClr val="000000"/>
              </a:buClr>
              <a:buSzPct val="92000"/>
            </a:pPr>
            <a:endParaRPr lang="en-US" altLang="en-US" smtClean="0"/>
          </a:p>
          <a:p>
            <a:pPr>
              <a:lnSpc>
                <a:spcPct val="115000"/>
              </a:lnSpc>
              <a:buClr>
                <a:srgbClr val="000000"/>
              </a:buClr>
              <a:buSzPct val="92000"/>
            </a:pPr>
            <a:r>
              <a:rPr lang="en-US" altLang="en-US" smtClean="0"/>
              <a:t>The bullets offer specific guidance on HOW to lead the athletes.</a:t>
            </a:r>
          </a:p>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146"/>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8371" name="Shape 147"/>
          <p:cNvSpPr>
            <a:spLocks noGrp="1"/>
          </p:cNvSpPr>
          <p:nvPr>
            <p:ph type="body" idx="1"/>
          </p:nvPr>
        </p:nvSpPr>
        <p:spPr bwMode="auto">
          <a:xfrm>
            <a:off x="685800" y="4464051"/>
            <a:ext cx="5486400" cy="163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ctr" anchorCtr="0" compatLnSpc="1">
            <a:prstTxWarp prst="textNoShape">
              <a:avLst/>
            </a:prstTxWarp>
            <a:spAutoFit/>
          </a:bodyPr>
          <a:lstStyle/>
          <a:p>
            <a:pPr>
              <a:lnSpc>
                <a:spcPct val="115000"/>
              </a:lnSpc>
              <a:buClr>
                <a:srgbClr val="000000"/>
              </a:buClr>
              <a:buSzPct val="92000"/>
            </a:pPr>
            <a:r>
              <a:rPr lang="en-US" altLang="en-US" i="1" smtClean="0"/>
              <a:t>Script: </a:t>
            </a:r>
          </a:p>
          <a:p>
            <a:pPr>
              <a:lnSpc>
                <a:spcPct val="115000"/>
              </a:lnSpc>
              <a:buClr>
                <a:srgbClr val="000000"/>
              </a:buClr>
              <a:buSzPct val="92000"/>
            </a:pPr>
            <a:r>
              <a:rPr lang="en-US" altLang="en-US" smtClean="0"/>
              <a:t>On day 1, you will also aim to complete the additional activities Scarf Game, Inchworm Wiggle, Bridges and Tunnels, and Closing Sports Song. </a:t>
            </a:r>
            <a:r>
              <a:rPr lang="en-US" altLang="en-US" b="1" smtClean="0">
                <a:solidFill>
                  <a:srgbClr val="0000FF"/>
                </a:solidFill>
              </a:rPr>
              <a:t> </a:t>
            </a:r>
          </a:p>
          <a:p>
            <a:endParaRPr lang="en-US" altLang="en-US" b="1" smtClean="0">
              <a:solidFill>
                <a:srgbClr val="0000FF"/>
              </a:solidFill>
            </a:endParaRPr>
          </a:p>
          <a:p>
            <a:pPr>
              <a:lnSpc>
                <a:spcPct val="115000"/>
              </a:lnSpc>
              <a:buClr>
                <a:srgbClr val="000000"/>
              </a:buClr>
              <a:buSzPct val="92000"/>
            </a:pPr>
            <a:r>
              <a:rPr lang="en-US" altLang="en-US" smtClean="0"/>
              <a:t>Keep in mind that you will want to move at the pace that is appropriate for your athletes, and you can always make a note of which activity you may need to re-introduce or introduce in session 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15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5" name="Shape 154"/>
          <p:cNvSpPr>
            <a:spLocks noGrp="1"/>
          </p:cNvSpPr>
          <p:nvPr>
            <p:ph type="body" idx="1"/>
          </p:nvPr>
        </p:nvSpPr>
        <p:spPr bwMode="auto">
          <a:xfrm>
            <a:off x="685800" y="4545595"/>
            <a:ext cx="5486400" cy="16434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ctr" anchorCtr="0" compatLnSpc="1">
            <a:prstTxWarp prst="textNoShape">
              <a:avLst/>
            </a:prstTxWarp>
            <a:spAutoFit/>
          </a:bodyPr>
          <a:lstStyle/>
          <a:p>
            <a:pPr>
              <a:lnSpc>
                <a:spcPct val="115000"/>
              </a:lnSpc>
              <a:buClr>
                <a:srgbClr val="000000"/>
              </a:buClr>
              <a:buSzPct val="92000"/>
            </a:pPr>
            <a:r>
              <a:rPr lang="en-US" altLang="en-US" i="1" smtClean="0"/>
              <a:t>Script: </a:t>
            </a:r>
          </a:p>
          <a:p>
            <a:pPr>
              <a:lnSpc>
                <a:spcPct val="115000"/>
              </a:lnSpc>
              <a:buClr>
                <a:srgbClr val="000000"/>
              </a:buClr>
              <a:buSzPct val="92000"/>
            </a:pPr>
            <a:r>
              <a:rPr lang="en-US" altLang="en-US" smtClean="0"/>
              <a:t>On Page 6, you will see a blue box on the left hand side that offers Tips on observing the Athletes.  Take a moment to read through this tip for Bridges and Tunnels.</a:t>
            </a:r>
          </a:p>
          <a:p>
            <a:endParaRPr lang="en-US" altLang="en-US" smtClean="0"/>
          </a:p>
          <a:p>
            <a:pPr>
              <a:lnSpc>
                <a:spcPct val="115000"/>
              </a:lnSpc>
              <a:buClr>
                <a:srgbClr val="000000"/>
              </a:buClr>
              <a:buSzPct val="92000"/>
            </a:pPr>
            <a:r>
              <a:rPr lang="en-US" altLang="en-US" smtClean="0"/>
              <a:t>Later on, we will discuss different ways you will document your athlete's participation in Young Athletes.  These Tips offer great guidance on things you should look for in their physical and social-emotional growth over the course of the program.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Shape 188"/>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6563" name="Shape 189"/>
          <p:cNvSpPr>
            <a:spLocks noGrp="1"/>
          </p:cNvSpPr>
          <p:nvPr>
            <p:ph type="body" idx="1"/>
          </p:nvPr>
        </p:nvSpPr>
        <p:spPr bwMode="auto">
          <a:xfrm>
            <a:off x="685800" y="6217451"/>
            <a:ext cx="5486400" cy="3666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ctr" anchorCtr="0" compatLnSpc="1">
            <a:prstTxWarp prst="textNoShape">
              <a:avLst/>
            </a:prstTxWarp>
            <a:spAutoFit/>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Shape 20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7587" name="Shape 204"/>
          <p:cNvSpPr>
            <a:spLocks noGrp="1"/>
          </p:cNvSpPr>
          <p:nvPr>
            <p:ph type="body" idx="1"/>
          </p:nvPr>
        </p:nvSpPr>
        <p:spPr bwMode="auto">
          <a:xfrm>
            <a:off x="685800" y="4343401"/>
            <a:ext cx="5486400" cy="2424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697" rIns="91420" bIns="45697" numCol="1" anchor="t" anchorCtr="0" compatLnSpc="1">
            <a:prstTxWarp prst="textNoShape">
              <a:avLst/>
            </a:prstTxWarp>
            <a:spAutoFit/>
          </a:bodyPr>
          <a:lstStyle/>
          <a:p>
            <a:pPr>
              <a:lnSpc>
                <a:spcPct val="115000"/>
              </a:lnSpc>
            </a:pPr>
            <a:r>
              <a:rPr lang="en-US" altLang="en-US" smtClean="0"/>
              <a:t>Facilitator Notes:</a:t>
            </a:r>
          </a:p>
          <a:p>
            <a:pPr>
              <a:lnSpc>
                <a:spcPct val="115000"/>
              </a:lnSpc>
            </a:pPr>
            <a:r>
              <a:rPr lang="en-US" altLang="en-US" i="1" smtClean="0"/>
              <a:t>Facilitator will explain how the Lesson Summary Cards provide a quick reference for coaches to use as they lead children in the program and also to share with families what was done each day.</a:t>
            </a:r>
          </a:p>
          <a:p>
            <a:pPr>
              <a:lnSpc>
                <a:spcPct val="115000"/>
              </a:lnSpc>
            </a:pPr>
            <a:endParaRPr lang="en-US" altLang="en-US" smtClean="0"/>
          </a:p>
          <a:p>
            <a:pPr>
              <a:lnSpc>
                <a:spcPct val="115000"/>
              </a:lnSpc>
            </a:pPr>
            <a:r>
              <a:rPr lang="en-US" altLang="en-US" i="1" smtClean="0"/>
              <a:t>Script:</a:t>
            </a:r>
          </a:p>
          <a:p>
            <a:pPr>
              <a:lnSpc>
                <a:spcPct val="115000"/>
              </a:lnSpc>
            </a:pPr>
            <a:r>
              <a:rPr lang="en-US" altLang="en-US" smtClean="0"/>
              <a:t>Now, let's look at the Lesson Summary Cards.  </a:t>
            </a:r>
            <a:endParaRPr lang="en-US" altLang="en-US" i="1" smtClean="0"/>
          </a:p>
          <a:p>
            <a:pPr>
              <a:lnSpc>
                <a:spcPct val="115000"/>
              </a:lnSpc>
            </a:pPr>
            <a:r>
              <a:rPr lang="en-US" altLang="en-US" smtClean="0"/>
              <a:t>The program provides a consistent routine for children beginning with the opening sports song, including a number of play activities and ending with the closing sports song. The suggested songs are based on familiar tunes and include movement that varies each day.</a:t>
            </a:r>
          </a:p>
        </p:txBody>
      </p:sp>
      <p:sp>
        <p:nvSpPr>
          <p:cNvPr id="67588" name="Shape 205"/>
          <p:cNvSpPr>
            <a:spLocks noGrp="1"/>
          </p:cNvSpPr>
          <p:nvPr>
            <p:ph type="sldNum" sz="quarter" idx="5"/>
          </p:nvPr>
        </p:nvSpPr>
        <p:spPr bwMode="auto">
          <a:xfrm>
            <a:off x="3884613" y="8865462"/>
            <a:ext cx="2971800" cy="2769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697" rIns="91420" bIns="45697">
            <a:spAutoFit/>
          </a:bodyPr>
          <a:lstStyle>
            <a:lvl1pPr algn="l" eaLnBrk="0" hangingPunct="0">
              <a:spcBef>
                <a:spcPct val="30000"/>
              </a:spcBef>
              <a:defRPr sz="1200">
                <a:solidFill>
                  <a:schemeClr val="tx1"/>
                </a:solidFill>
                <a:latin typeface="Calibri" pitchFamily="34" charset="0"/>
                <a:ea typeface="MS PGothic" pitchFamily="34" charset="-128"/>
              </a:defRPr>
            </a:lvl1pPr>
            <a:lvl2pPr marL="742909" indent="-285734" algn="l" eaLnBrk="0" hangingPunct="0">
              <a:spcBef>
                <a:spcPct val="30000"/>
              </a:spcBef>
              <a:defRPr sz="1200">
                <a:solidFill>
                  <a:schemeClr val="tx1"/>
                </a:solidFill>
                <a:latin typeface="Calibri" pitchFamily="34" charset="0"/>
                <a:ea typeface="MS PGothic" pitchFamily="34" charset="-128"/>
              </a:defRPr>
            </a:lvl2pPr>
            <a:lvl3pPr marL="1142937" indent="-228587" algn="l" eaLnBrk="0" hangingPunct="0">
              <a:spcBef>
                <a:spcPct val="30000"/>
              </a:spcBef>
              <a:defRPr sz="1200">
                <a:solidFill>
                  <a:schemeClr val="tx1"/>
                </a:solidFill>
                <a:latin typeface="Calibri" pitchFamily="34" charset="0"/>
                <a:ea typeface="MS PGothic" pitchFamily="34" charset="-128"/>
              </a:defRPr>
            </a:lvl3pPr>
            <a:lvl4pPr marL="1600112" indent="-228587" algn="l" eaLnBrk="0" hangingPunct="0">
              <a:spcBef>
                <a:spcPct val="30000"/>
              </a:spcBef>
              <a:defRPr sz="1200">
                <a:solidFill>
                  <a:schemeClr val="tx1"/>
                </a:solidFill>
                <a:latin typeface="Calibri" pitchFamily="34" charset="0"/>
                <a:ea typeface="MS PGothic" pitchFamily="34" charset="-128"/>
              </a:defRPr>
            </a:lvl4pPr>
            <a:lvl5pPr marL="2057287" indent="-228587" algn="l" eaLnBrk="0" hangingPunct="0">
              <a:spcBef>
                <a:spcPct val="30000"/>
              </a:spcBef>
              <a:defRPr sz="1200">
                <a:solidFill>
                  <a:schemeClr val="tx1"/>
                </a:solidFill>
                <a:latin typeface="Calibri" pitchFamily="34" charset="0"/>
                <a:ea typeface="MS PGothic" pitchFamily="34" charset="-128"/>
              </a:defRPr>
            </a:lvl5pPr>
            <a:lvl6pPr marL="2514461" indent="-22858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635" indent="-22858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810" indent="-22858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985" indent="-22858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SzPct val="25000"/>
            </a:pPr>
            <a:r>
              <a:rPr lang="en-US" altLang="en-US" smtClean="0">
                <a:solidFill>
                  <a:srgbClr val="000000"/>
                </a:solidFill>
                <a:latin typeface="Gill Sans" charset="0"/>
                <a:ea typeface="ヒラギノ角ゴ ProN W3" charset="-128"/>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Shape 82"/>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8611" name="Shape 83"/>
          <p:cNvSpPr>
            <a:spLocks noGrp="1"/>
          </p:cNvSpPr>
          <p:nvPr>
            <p:ph type="body" idx="1"/>
          </p:nvPr>
        </p:nvSpPr>
        <p:spPr bwMode="auto">
          <a:xfrm>
            <a:off x="685800" y="4343400"/>
            <a:ext cx="5486400" cy="7386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t" anchorCtr="0" compatLnSpc="1">
            <a:prstTxWarp prst="textNoShape">
              <a:avLst/>
            </a:prstTxWarp>
            <a:spAutoFit/>
          </a:bodyPr>
          <a:lstStyle/>
          <a:p>
            <a:r>
              <a:rPr lang="en-US" altLang="en-US" smtClean="0"/>
              <a:t>Facilitator: There are several slides like this related to catching, striking, kicking. You may choose to use one or all of the slides. The idea is to show how to change a variable or two and the difficulty can decrease or increase.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Shape 89"/>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9635" name="Shape 90"/>
          <p:cNvSpPr>
            <a:spLocks noGrp="1"/>
          </p:cNvSpPr>
          <p:nvPr>
            <p:ph type="body" idx="1"/>
          </p:nvPr>
        </p:nvSpPr>
        <p:spPr bwMode="auto">
          <a:xfrm>
            <a:off x="685800" y="4343401"/>
            <a:ext cx="5486400" cy="5539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t" anchorCtr="0" compatLnSpc="1">
            <a:prstTxWarp prst="textNoShape">
              <a:avLst/>
            </a:prstTxWarp>
            <a:spAutoFit/>
          </a:bodyPr>
          <a:lstStyle/>
          <a:p>
            <a:pPr>
              <a:buClr>
                <a:srgbClr val="000000"/>
              </a:buClr>
            </a:pPr>
            <a:r>
              <a:rPr lang="en-US" altLang="en-US" smtClean="0"/>
              <a:t>This slide is optional. Just another way to review the concept of making an activity more or less challenging.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Shape 96"/>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0659" name="Shape 97"/>
          <p:cNvSpPr>
            <a:spLocks noGrp="1"/>
          </p:cNvSpPr>
          <p:nvPr>
            <p:ph type="body" idx="1"/>
          </p:nvPr>
        </p:nvSpPr>
        <p:spPr bwMode="auto">
          <a:xfrm>
            <a:off x="685800" y="4343401"/>
            <a:ext cx="5486400" cy="5539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t" anchorCtr="0" compatLnSpc="1">
            <a:prstTxWarp prst="textNoShape">
              <a:avLst/>
            </a:prstTxWarp>
            <a:spAutoFit/>
          </a:bodyPr>
          <a:lstStyle/>
          <a:p>
            <a:pPr>
              <a:buClr>
                <a:srgbClr val="000000"/>
              </a:buClr>
            </a:pPr>
            <a:r>
              <a:rPr lang="en-US" altLang="en-US" smtClean="0"/>
              <a:t>This slide is optional. Just another example of how to make an activity more or less challenging.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control group saw normal eight week development while participants in the Young Athletes program saw five months gross motor development. That is a three month improvement over their counterparts.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your center would like to run your own testin</a:t>
            </a:r>
            <a:r>
              <a:rPr lang="en-US" sz="1200" kern="1200" baseline="0" dirty="0" smtClean="0">
                <a:solidFill>
                  <a:schemeClr val="tx1"/>
                </a:solidFill>
                <a:effectLst/>
                <a:latin typeface="+mn-lt"/>
                <a:ea typeface="+mn-ea"/>
                <a:cs typeface="+mn-cs"/>
              </a:rPr>
              <a:t>g the measurement tools are simple and easy to use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Special Olympics provides the measurement tool on their website </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22</a:t>
            </a:fld>
            <a:endParaRPr lang="en-US"/>
          </a:p>
        </p:txBody>
      </p:sp>
    </p:spTree>
    <p:extLst>
      <p:ext uri="{BB962C8B-B14F-4D97-AF65-F5344CB8AC3E}">
        <p14:creationId xmlns:p14="http://schemas.microsoft.com/office/powerpoint/2010/main" val="3591454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start to the measurement looks like this</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23</a:t>
            </a:fld>
            <a:endParaRPr lang="en-US"/>
          </a:p>
        </p:txBody>
      </p:sp>
    </p:spTree>
    <p:extLst>
      <p:ext uri="{BB962C8B-B14F-4D97-AF65-F5344CB8AC3E}">
        <p14:creationId xmlns:p14="http://schemas.microsoft.com/office/powerpoint/2010/main" val="2795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dirty="0" smtClean="0"/>
              <a:t>Our</a:t>
            </a:r>
            <a:r>
              <a:rPr lang="en-US" baseline="0" dirty="0" smtClean="0"/>
              <a:t> athletes are 5 x more likely to be gainfully employed than their counterparts that do not participate in Special Olympics </a:t>
            </a:r>
          </a:p>
          <a:p>
            <a:pPr marL="171450" indent="-171450" eaLnBrk="1" hangingPunct="1">
              <a:spcBef>
                <a:spcPct val="0"/>
              </a:spcBef>
              <a:buFont typeface="Arial" panose="020B0604020202020204" pitchFamily="34" charset="0"/>
              <a:buChar char="•"/>
            </a:pPr>
            <a:r>
              <a:rPr lang="en-US" baseline="0" dirty="0" smtClean="0"/>
              <a:t>Our athletes seek goals and improved health </a:t>
            </a:r>
          </a:p>
          <a:p>
            <a:pPr marL="171450" indent="-171450" eaLnBrk="1" hangingPunct="1">
              <a:spcBef>
                <a:spcPct val="0"/>
              </a:spcBef>
              <a:buFont typeface="Arial" panose="020B0604020202020204" pitchFamily="34" charset="0"/>
              <a:buChar char="•"/>
            </a:pPr>
            <a:r>
              <a:rPr lang="en-US" baseline="0" dirty="0" smtClean="0"/>
              <a:t>Special Olympics gives families a larger net of family to bond with and a chance to see their child succeed and exceed traditional expectations</a:t>
            </a:r>
          </a:p>
          <a:p>
            <a:pPr marL="171450" indent="-171450" eaLnBrk="1" hangingPunct="1">
              <a:spcBef>
                <a:spcPct val="0"/>
              </a:spcBef>
              <a:buFont typeface="Arial" panose="020B0604020202020204" pitchFamily="34" charset="0"/>
              <a:buChar char="•"/>
            </a:pPr>
            <a:r>
              <a:rPr lang="en-US" baseline="0" dirty="0" smtClean="0"/>
              <a:t>Special Olympics athletes understand Triumph and Defeat. Not everyone gets a gold medal. They work hard to get on the medal stand </a:t>
            </a:r>
            <a:endParaRPr lang="en-US"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31B1886-E447-4880-9723-D8419366C669}" type="slidenum">
              <a:rPr lang="en-US" sz="1200" smtClean="0"/>
              <a:pPr eaLnBrk="1" hangingPunct="1"/>
              <a:t>3</a:t>
            </a:fld>
            <a:endParaRPr 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glance</a:t>
            </a:r>
            <a:r>
              <a:rPr lang="en-US" baseline="0" dirty="0" smtClean="0"/>
              <a:t> through out the measurement tool works in each section. </a:t>
            </a:r>
          </a:p>
          <a:p>
            <a:r>
              <a:rPr lang="en-US" baseline="0" dirty="0" smtClean="0"/>
              <a:t>You can see this is rather simple and does not require a physical therapist to test</a:t>
            </a:r>
          </a:p>
          <a:p>
            <a:r>
              <a:rPr lang="en-US" baseline="0" dirty="0" smtClean="0"/>
              <a:t>However, if your center/school hosts therapist it might be of interest to them and we welcome their involvement in the entire Young athletes program </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24</a:t>
            </a:fld>
            <a:endParaRPr lang="en-US"/>
          </a:p>
        </p:txBody>
      </p:sp>
    </p:spTree>
    <p:extLst>
      <p:ext uri="{BB962C8B-B14F-4D97-AF65-F5344CB8AC3E}">
        <p14:creationId xmlns:p14="http://schemas.microsoft.com/office/powerpoint/2010/main" val="3208782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Special Olympics Arkansas began this curriculum on 2013 the most frequently asked questions from teachers was “do you have resources for health and wellness as well?”  This demand led us to add a Healthy Young Athletes segment. This allows the focus of health and wellness topics in addition to the physical activity curriculum</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27</a:t>
            </a:fld>
            <a:endParaRPr lang="en-US"/>
          </a:p>
        </p:txBody>
      </p:sp>
    </p:spTree>
    <p:extLst>
      <p:ext uri="{BB962C8B-B14F-4D97-AF65-F5344CB8AC3E}">
        <p14:creationId xmlns:p14="http://schemas.microsoft.com/office/powerpoint/2010/main" val="259641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Topics that are covered in the Healthy Young</a:t>
            </a:r>
            <a:r>
              <a:rPr lang="en-US" baseline="0" dirty="0" smtClean="0"/>
              <a:t> Athletes programming are …</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28</a:t>
            </a:fld>
            <a:endParaRPr lang="en-US"/>
          </a:p>
        </p:txBody>
      </p:sp>
    </p:spTree>
    <p:extLst>
      <p:ext uri="{BB962C8B-B14F-4D97-AF65-F5344CB8AC3E}">
        <p14:creationId xmlns:p14="http://schemas.microsoft.com/office/powerpoint/2010/main" val="3224415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program has partnered with AETN for their Healthy Habits for Life curriculum. This is free to schools/centers and aligns perfectly with the Young Athletes curriculum. Teachers can utilize this curriculum for the two days they are not using YA curriculum or they can run it all five days of the week. It is a flexible and easy to use program. </a:t>
            </a:r>
          </a:p>
          <a:p>
            <a:pPr marL="171450" indent="-171450">
              <a:buFont typeface="Arial" panose="020B0604020202020204" pitchFamily="34" charset="0"/>
              <a:buChar char="•"/>
            </a:pPr>
            <a:r>
              <a:rPr lang="en-US" baseline="0" dirty="0" smtClean="0"/>
              <a:t>Special Olympics also encourages episodic events called Live Healthy Education days. These events are executed with a community volunteer or organization that might come in to educate your children on specific health topics. E.g. UA Cooperative extension offices might come out for Hand Washing education, local dentist or dental hygienists might come out for an oral health day. </a:t>
            </a:r>
          </a:p>
          <a:p>
            <a:pPr marL="171450" indent="-171450">
              <a:buFont typeface="Arial" panose="020B0604020202020204" pitchFamily="34" charset="0"/>
              <a:buChar char="•"/>
            </a:pPr>
            <a:r>
              <a:rPr lang="en-US" baseline="0" dirty="0" smtClean="0"/>
              <a:t>The Education day is complete when the child receives education training and performs a hands on activity related to the topic</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29</a:t>
            </a:fld>
            <a:endParaRPr lang="en-US"/>
          </a:p>
        </p:txBody>
      </p:sp>
    </p:spTree>
    <p:extLst>
      <p:ext uri="{BB962C8B-B14F-4D97-AF65-F5344CB8AC3E}">
        <p14:creationId xmlns:p14="http://schemas.microsoft.com/office/powerpoint/2010/main" val="874976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optional program that centers and schools can offer to parents or teachers can sign up their classrooms</a:t>
            </a:r>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30</a:t>
            </a:fld>
            <a:endParaRPr lang="en-US"/>
          </a:p>
        </p:txBody>
      </p:sp>
    </p:spTree>
    <p:extLst>
      <p:ext uri="{BB962C8B-B14F-4D97-AF65-F5344CB8AC3E}">
        <p14:creationId xmlns:p14="http://schemas.microsoft.com/office/powerpoint/2010/main" val="4148798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a:t>
            </a:r>
            <a:r>
              <a:rPr lang="en-US" baseline="0" dirty="0" smtClean="0"/>
              <a:t> are an overview of the Healthy habits for life curriculum. There are section based around nutrition such as a nutrition maze where students are doing more classroom activities like coloring. The other sections are for physical activity designed to educate the students in a fun way encouraging movement. </a:t>
            </a:r>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31</a:t>
            </a:fld>
            <a:endParaRPr lang="en-US"/>
          </a:p>
        </p:txBody>
      </p:sp>
    </p:spTree>
    <p:extLst>
      <p:ext uri="{BB962C8B-B14F-4D97-AF65-F5344CB8AC3E}">
        <p14:creationId xmlns:p14="http://schemas.microsoft.com/office/powerpoint/2010/main" val="1126614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38</a:t>
            </a:fld>
            <a:endParaRPr lang="en-US"/>
          </a:p>
        </p:txBody>
      </p:sp>
    </p:spTree>
    <p:extLst>
      <p:ext uri="{BB962C8B-B14F-4D97-AF65-F5344CB8AC3E}">
        <p14:creationId xmlns:p14="http://schemas.microsoft.com/office/powerpoint/2010/main" val="2083389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Set up a circuit of 14-20 stations. Each student will run each station for 1-2 minutes. Teachers have flexibility to design their own process. The Special Olympics site has recommended activities for Field Days. This is also an opportunity to engage families and community members.</a:t>
            </a:r>
          </a:p>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128"/>
                <a:sym typeface="Gill Sans" charset="0"/>
              </a:defRPr>
            </a:lvl1pPr>
            <a:lvl2pPr marL="742909" indent="-285734" eaLnBrk="0" hangingPunct="0">
              <a:defRPr sz="4200">
                <a:solidFill>
                  <a:srgbClr val="000000"/>
                </a:solidFill>
                <a:latin typeface="Gill Sans" charset="0"/>
                <a:ea typeface="ヒラギノ角ゴ ProN W3" charset="-128"/>
                <a:sym typeface="Gill Sans" charset="0"/>
              </a:defRPr>
            </a:lvl2pPr>
            <a:lvl3pPr marL="1142937" indent="-228587" eaLnBrk="0" hangingPunct="0">
              <a:defRPr sz="4200">
                <a:solidFill>
                  <a:srgbClr val="000000"/>
                </a:solidFill>
                <a:latin typeface="Gill Sans" charset="0"/>
                <a:ea typeface="ヒラギノ角ゴ ProN W3" charset="-128"/>
                <a:sym typeface="Gill Sans" charset="0"/>
              </a:defRPr>
            </a:lvl3pPr>
            <a:lvl4pPr marL="1600112" indent="-228587" eaLnBrk="0" hangingPunct="0">
              <a:defRPr sz="4200">
                <a:solidFill>
                  <a:srgbClr val="000000"/>
                </a:solidFill>
                <a:latin typeface="Gill Sans" charset="0"/>
                <a:ea typeface="ヒラギノ角ゴ ProN W3" charset="-128"/>
                <a:sym typeface="Gill Sans" charset="0"/>
              </a:defRPr>
            </a:lvl4pPr>
            <a:lvl5pPr marL="2057287" indent="-228587" eaLnBrk="0" hangingPunct="0">
              <a:defRPr sz="4200">
                <a:solidFill>
                  <a:srgbClr val="000000"/>
                </a:solidFill>
                <a:latin typeface="Gill Sans" charset="0"/>
                <a:ea typeface="ヒラギノ角ゴ ProN W3" charset="-128"/>
                <a:sym typeface="Gill Sans" charset="0"/>
              </a:defRPr>
            </a:lvl5pPr>
            <a:lvl6pPr marL="2514461"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635"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8810"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5985"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7ABAB720-0BDF-4C6A-B963-08413C069E81}" type="slidenum">
              <a:rPr lang="en-US" sz="1200">
                <a:latin typeface="Calibri" pitchFamily="34" charset="0"/>
              </a:rPr>
              <a:pPr eaLnBrk="1" hangingPunct="1"/>
              <a:t>39</a:t>
            </a:fld>
            <a:endParaRPr lang="en-US" sz="1200" dirty="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128"/>
                <a:sym typeface="Gill Sans" charset="0"/>
              </a:defRPr>
            </a:lvl1pPr>
            <a:lvl2pPr marL="742909" indent="-285734" eaLnBrk="0" hangingPunct="0">
              <a:defRPr sz="4200">
                <a:solidFill>
                  <a:srgbClr val="000000"/>
                </a:solidFill>
                <a:latin typeface="Gill Sans" charset="0"/>
                <a:ea typeface="ヒラギノ角ゴ ProN W3" charset="-128"/>
                <a:sym typeface="Gill Sans" charset="0"/>
              </a:defRPr>
            </a:lvl2pPr>
            <a:lvl3pPr marL="1142937" indent="-228587" eaLnBrk="0" hangingPunct="0">
              <a:defRPr sz="4200">
                <a:solidFill>
                  <a:srgbClr val="000000"/>
                </a:solidFill>
                <a:latin typeface="Gill Sans" charset="0"/>
                <a:ea typeface="ヒラギノ角ゴ ProN W3" charset="-128"/>
                <a:sym typeface="Gill Sans" charset="0"/>
              </a:defRPr>
            </a:lvl3pPr>
            <a:lvl4pPr marL="1600112" indent="-228587" eaLnBrk="0" hangingPunct="0">
              <a:defRPr sz="4200">
                <a:solidFill>
                  <a:srgbClr val="000000"/>
                </a:solidFill>
                <a:latin typeface="Gill Sans" charset="0"/>
                <a:ea typeface="ヒラギノ角ゴ ProN W3" charset="-128"/>
                <a:sym typeface="Gill Sans" charset="0"/>
              </a:defRPr>
            </a:lvl4pPr>
            <a:lvl5pPr marL="2057287" indent="-228587" eaLnBrk="0" hangingPunct="0">
              <a:defRPr sz="4200">
                <a:solidFill>
                  <a:srgbClr val="000000"/>
                </a:solidFill>
                <a:latin typeface="Gill Sans" charset="0"/>
                <a:ea typeface="ヒラギノ角ゴ ProN W3" charset="-128"/>
                <a:sym typeface="Gill Sans" charset="0"/>
              </a:defRPr>
            </a:lvl5pPr>
            <a:lvl6pPr marL="2514461"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635"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8810"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5985"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7ABAB720-0BDF-4C6A-B963-08413C069E81}" type="slidenum">
              <a:rPr lang="en-US" sz="1200">
                <a:latin typeface="Calibri" pitchFamily="34" charset="0"/>
              </a:rPr>
              <a:pPr eaLnBrk="1" hangingPunct="1"/>
              <a:t>40</a:t>
            </a:fld>
            <a:endParaRPr lang="en-US" sz="1200" dirty="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Refer</a:t>
            </a:r>
            <a:r>
              <a:rPr lang="en-US" baseline="0" dirty="0" smtClean="0"/>
              <a:t> parents to the Special Olympics calendar if they have interest in seeking additional opportunities for their athletes</a:t>
            </a:r>
            <a:endParaRPr 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128"/>
                <a:sym typeface="Gill Sans" charset="0"/>
              </a:defRPr>
            </a:lvl1pPr>
            <a:lvl2pPr marL="742909" indent="-285734" eaLnBrk="0" hangingPunct="0">
              <a:defRPr sz="4200">
                <a:solidFill>
                  <a:srgbClr val="000000"/>
                </a:solidFill>
                <a:latin typeface="Gill Sans" charset="0"/>
                <a:ea typeface="ヒラギノ角ゴ ProN W3" charset="-128"/>
                <a:sym typeface="Gill Sans" charset="0"/>
              </a:defRPr>
            </a:lvl2pPr>
            <a:lvl3pPr marL="1142937" indent="-228587" eaLnBrk="0" hangingPunct="0">
              <a:defRPr sz="4200">
                <a:solidFill>
                  <a:srgbClr val="000000"/>
                </a:solidFill>
                <a:latin typeface="Gill Sans" charset="0"/>
                <a:ea typeface="ヒラギノ角ゴ ProN W3" charset="-128"/>
                <a:sym typeface="Gill Sans" charset="0"/>
              </a:defRPr>
            </a:lvl3pPr>
            <a:lvl4pPr marL="1600112" indent="-228587" eaLnBrk="0" hangingPunct="0">
              <a:defRPr sz="4200">
                <a:solidFill>
                  <a:srgbClr val="000000"/>
                </a:solidFill>
                <a:latin typeface="Gill Sans" charset="0"/>
                <a:ea typeface="ヒラギノ角ゴ ProN W3" charset="-128"/>
                <a:sym typeface="Gill Sans" charset="0"/>
              </a:defRPr>
            </a:lvl4pPr>
            <a:lvl5pPr marL="2057287" indent="-228587" eaLnBrk="0" hangingPunct="0">
              <a:defRPr sz="4200">
                <a:solidFill>
                  <a:srgbClr val="000000"/>
                </a:solidFill>
                <a:latin typeface="Gill Sans" charset="0"/>
                <a:ea typeface="ヒラギノ角ゴ ProN W3" charset="-128"/>
                <a:sym typeface="Gill Sans" charset="0"/>
              </a:defRPr>
            </a:lvl5pPr>
            <a:lvl6pPr marL="2514461"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635"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8810"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5985" indent="-228587"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7ABAB720-0BDF-4C6A-B963-08413C069E81}" type="slidenum">
              <a:rPr lang="en-US" sz="1200">
                <a:latin typeface="Calibri" pitchFamily="34" charset="0"/>
              </a:rPr>
              <a:pPr eaLnBrk="1" hangingPunct="1"/>
              <a:t>41</a:t>
            </a:fld>
            <a:endParaRPr lang="en-US"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read this impact statement</a:t>
            </a:r>
            <a:r>
              <a:rPr lang="en-US" baseline="0" dirty="0" smtClean="0"/>
              <a:t> – this is why we consider ourselves necessary and urgent </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4</a:t>
            </a:fld>
            <a:endParaRPr lang="en-US"/>
          </a:p>
        </p:txBody>
      </p:sp>
    </p:spTree>
    <p:extLst>
      <p:ext uri="{BB962C8B-B14F-4D97-AF65-F5344CB8AC3E}">
        <p14:creationId xmlns:p14="http://schemas.microsoft.com/office/powerpoint/2010/main" val="1739867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program is a recognized physical</a:t>
            </a:r>
            <a:r>
              <a:rPr lang="en-US" baseline="0" dirty="0" smtClean="0"/>
              <a:t> activity curriculum for Better Beginnings </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42</a:t>
            </a:fld>
            <a:endParaRPr lang="en-US"/>
          </a:p>
        </p:txBody>
      </p:sp>
    </p:spTree>
    <p:extLst>
      <p:ext uri="{BB962C8B-B14F-4D97-AF65-F5344CB8AC3E}">
        <p14:creationId xmlns:p14="http://schemas.microsoft.com/office/powerpoint/2010/main" val="3474522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931B1886-E447-4880-9723-D8419366C669}" type="slidenum">
              <a:rPr lang="en-US" sz="1200" smtClean="0"/>
              <a:pPr eaLnBrk="1" hangingPunct="1"/>
              <a:t>44</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Athletes have the opportunity to compete at</a:t>
            </a:r>
            <a:r>
              <a:rPr lang="en-US" baseline="0" dirty="0" smtClean="0"/>
              <a:t> Area level competitions year-round. Based on success of their area competitions they may qualify for State level competition. </a:t>
            </a:r>
          </a:p>
          <a:p>
            <a:pPr marL="171450" indent="-171450">
              <a:buFont typeface="Arial" panose="020B0604020202020204" pitchFamily="34" charset="0"/>
              <a:buChar char="•"/>
            </a:pPr>
            <a:r>
              <a:rPr lang="en-US" baseline="0" dirty="0" smtClean="0"/>
              <a:t>Parents can search for their Area events on the Special Olympics Calendar: http://www.specialolympicsarkansas.org/calendar.html </a:t>
            </a:r>
          </a:p>
          <a:p>
            <a:pPr marL="171450" indent="-171450">
              <a:buFont typeface="Arial" panose="020B0604020202020204" pitchFamily="34" charset="0"/>
              <a:buChar char="•"/>
            </a:pPr>
            <a:r>
              <a:rPr lang="en-US" baseline="0" dirty="0" smtClean="0"/>
              <a:t>Young Athletes competitions are available across the state and will be listed on the calendar</a:t>
            </a:r>
          </a:p>
          <a:p>
            <a:pPr marL="171450" indent="-171450">
              <a:buFont typeface="Arial" panose="020B0604020202020204" pitchFamily="34" charset="0"/>
              <a:buChar char="•"/>
            </a:pPr>
            <a:r>
              <a:rPr lang="en-US" baseline="0" dirty="0" smtClean="0"/>
              <a:t>It is not required that Young Athletes attend competitions. Most Young Athlete programming is executed within a center or school. However the opportunity for a parent to get their child registered for Young Athletes events outside of their school is possible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5</a:t>
            </a:fld>
            <a:endParaRPr lang="en-US"/>
          </a:p>
        </p:txBody>
      </p:sp>
    </p:spTree>
    <p:extLst>
      <p:ext uri="{BB962C8B-B14F-4D97-AF65-F5344CB8AC3E}">
        <p14:creationId xmlns:p14="http://schemas.microsoft.com/office/powerpoint/2010/main" val="1287617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Traditional Special Olympics Competition focused on ages eight and up. It became obvious to Special Olympics that sport development needed to start earlier to ensure involvement and overall increased health.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might foresee an objection to running a Special Olympics curriculum for their student without a </a:t>
            </a:r>
            <a:r>
              <a:rPr lang="en-US" sz="1200" kern="1200" baseline="0" dirty="0" err="1" smtClean="0">
                <a:solidFill>
                  <a:schemeClr val="tx1"/>
                </a:solidFill>
                <a:effectLst/>
                <a:latin typeface="+mn-lt"/>
                <a:ea typeface="+mn-ea"/>
                <a:cs typeface="+mn-cs"/>
              </a:rPr>
              <a:t>disabilitiy</a:t>
            </a:r>
            <a:r>
              <a:rPr lang="en-US" sz="1200" kern="1200" baseline="0" dirty="0" smtClean="0">
                <a:solidFill>
                  <a:schemeClr val="tx1"/>
                </a:solidFill>
                <a:effectLst/>
                <a:latin typeface="+mn-lt"/>
                <a:ea typeface="+mn-ea"/>
                <a:cs typeface="+mn-cs"/>
              </a:rPr>
              <a:t>. A suggested way to overcome this would be: </a:t>
            </a:r>
            <a:r>
              <a:rPr lang="en-US" sz="1200" kern="1200" dirty="0" smtClean="0">
                <a:solidFill>
                  <a:schemeClr val="tx1"/>
                </a:solidFill>
                <a:effectLst/>
                <a:latin typeface="+mn-lt"/>
                <a:ea typeface="+mn-ea"/>
                <a:cs typeface="+mn-cs"/>
              </a:rPr>
              <a:t>This programming at its core teaches fundamental sports development training all students can use. The Special Olympics title means that it also has necessary adaptation for those students that may need it. Your child with or without a disability will learn proper technique on several different sports. </a:t>
            </a:r>
          </a:p>
          <a:p>
            <a:endParaRPr lang="en-US" dirty="0"/>
          </a:p>
        </p:txBody>
      </p:sp>
      <p:sp>
        <p:nvSpPr>
          <p:cNvPr id="4" name="Slide Number Placeholder 3"/>
          <p:cNvSpPr>
            <a:spLocks noGrp="1"/>
          </p:cNvSpPr>
          <p:nvPr>
            <p:ph type="sldNum" sz="quarter" idx="10"/>
          </p:nvPr>
        </p:nvSpPr>
        <p:spPr/>
        <p:txBody>
          <a:bodyPr/>
          <a:lstStyle/>
          <a:p>
            <a:fld id="{9A5FC342-EAFA-41F6-9E4F-EFAD0F7DC800}" type="slidenum">
              <a:rPr lang="en-US" smtClean="0"/>
              <a:t>6</a:t>
            </a:fld>
            <a:endParaRPr lang="en-US" dirty="0"/>
          </a:p>
        </p:txBody>
      </p:sp>
    </p:spTree>
    <p:extLst>
      <p:ext uri="{BB962C8B-B14F-4D97-AF65-F5344CB8AC3E}">
        <p14:creationId xmlns:p14="http://schemas.microsoft.com/office/powerpoint/2010/main" val="87276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5FC342-EAFA-41F6-9E4F-EFAD0F7DC800}" type="slidenum">
              <a:rPr lang="en-US" smtClean="0"/>
              <a:t>7</a:t>
            </a:fld>
            <a:endParaRPr lang="en-US"/>
          </a:p>
        </p:txBody>
      </p:sp>
    </p:spTree>
    <p:extLst>
      <p:ext uri="{BB962C8B-B14F-4D97-AF65-F5344CB8AC3E}">
        <p14:creationId xmlns:p14="http://schemas.microsoft.com/office/powerpoint/2010/main" val="240426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Kits can be purchased through Jennifer@specialolympicsarkansas.org and they are 99.00 plus tax</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t>11</a:t>
            </a:fld>
            <a:endParaRPr lang="en-US"/>
          </a:p>
        </p:txBody>
      </p:sp>
    </p:spTree>
    <p:extLst>
      <p:ext uri="{BB962C8B-B14F-4D97-AF65-F5344CB8AC3E}">
        <p14:creationId xmlns:p14="http://schemas.microsoft.com/office/powerpoint/2010/main" val="407324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128"/>
          <p:cNvSpPr>
            <a:spLocks noGrp="1" noRot="1" noChangeAspect="1" noTextEdit="1"/>
          </p:cNvSpPr>
          <p:nvPr>
            <p:ph type="sldImg" idx="2"/>
          </p:nvPr>
        </p:nvSpPr>
        <p:spPr bwMode="auto">
          <a:xfrm>
            <a:off x="1711325" y="406400"/>
            <a:ext cx="3028950" cy="22733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5299" name="Shape 129"/>
          <p:cNvSpPr>
            <a:spLocks noGrp="1"/>
          </p:cNvSpPr>
          <p:nvPr>
            <p:ph type="body" idx="1"/>
          </p:nvPr>
        </p:nvSpPr>
        <p:spPr bwMode="auto">
          <a:xfrm>
            <a:off x="431800" y="3429836"/>
            <a:ext cx="5740400" cy="50513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ctr" anchorCtr="0" compatLnSpc="1">
            <a:prstTxWarp prst="textNoShape">
              <a:avLst/>
            </a:prstTxWarp>
            <a:spAutoFit/>
          </a:bodyPr>
          <a:lstStyle/>
          <a:p>
            <a:pPr>
              <a:lnSpc>
                <a:spcPct val="115000"/>
              </a:lnSpc>
              <a:buClr>
                <a:srgbClr val="000000"/>
              </a:buClr>
              <a:buSzPct val="92000"/>
            </a:pPr>
            <a:r>
              <a:rPr lang="en-US" altLang="en-US" sz="1100" i="1" dirty="0"/>
              <a:t>Facilitator Notes</a:t>
            </a:r>
            <a:r>
              <a:rPr lang="en-US" altLang="en-US" sz="1100" dirty="0"/>
              <a:t>: For this slide, the facilitator will read over each section (adults needed, time, sequence, resources, playing at home), and participants will receive a handout featuring the overview in their binder.  </a:t>
            </a:r>
          </a:p>
          <a:p>
            <a:pPr>
              <a:lnSpc>
                <a:spcPct val="115000"/>
              </a:lnSpc>
              <a:buClr>
                <a:srgbClr val="000000"/>
              </a:buClr>
              <a:buSzPct val="92000"/>
            </a:pPr>
            <a:endParaRPr lang="en-US" altLang="en-US" sz="1100" i="1" dirty="0"/>
          </a:p>
          <a:p>
            <a:pPr>
              <a:lnSpc>
                <a:spcPct val="115000"/>
              </a:lnSpc>
              <a:buClr>
                <a:srgbClr val="000000"/>
              </a:buClr>
              <a:buSzPct val="92000"/>
            </a:pPr>
            <a:r>
              <a:rPr lang="en-US" altLang="en-US" sz="1100" i="1" dirty="0"/>
              <a:t>Script:</a:t>
            </a:r>
          </a:p>
          <a:p>
            <a:pPr>
              <a:lnSpc>
                <a:spcPct val="115000"/>
              </a:lnSpc>
              <a:buClr>
                <a:srgbClr val="000000"/>
              </a:buClr>
              <a:buSzPct val="92000"/>
            </a:pPr>
            <a:r>
              <a:rPr lang="en-US" altLang="en-US" sz="1000" dirty="0"/>
              <a:t>Each week, the Overview page will guide you on exactly WHAT and WHO you need you implement the Lessons.  Too, it tells you how to share the Lessons with families so they can Play at Home. </a:t>
            </a:r>
          </a:p>
          <a:p>
            <a:pPr>
              <a:lnSpc>
                <a:spcPct val="115000"/>
              </a:lnSpc>
              <a:buClr>
                <a:srgbClr val="000000"/>
              </a:buClr>
              <a:buSzPct val="92000"/>
              <a:buFontTx/>
              <a:buChar char="•"/>
            </a:pPr>
            <a:r>
              <a:rPr lang="en-US" altLang="en-US" sz="1000" dirty="0"/>
              <a:t>With your table, can you tell us how many lessons are provided for each skill area in Week One? (HINT: it’s under Sequence: 3 lessons). </a:t>
            </a:r>
            <a:r>
              <a:rPr lang="en-US" altLang="en-US" sz="1000" i="1" dirty="0"/>
              <a:t>Ask participants to share out.</a:t>
            </a:r>
            <a:endParaRPr lang="en-US" altLang="en-US" sz="1000" dirty="0"/>
          </a:p>
          <a:p>
            <a:pPr>
              <a:lnSpc>
                <a:spcPct val="115000"/>
              </a:lnSpc>
              <a:buClr>
                <a:srgbClr val="000000"/>
              </a:buClr>
              <a:buSzPct val="92000"/>
              <a:buFontTx/>
              <a:buChar char="•"/>
            </a:pPr>
            <a:r>
              <a:rPr lang="en-US" altLang="en-US" sz="1000" dirty="0"/>
              <a:t>What tool will families use so they can play the activities at home?  (HINT: It’s under Playing at Home: Lesson Plan Summary Cards, and/or Activity Guide and Videos). </a:t>
            </a:r>
            <a:r>
              <a:rPr lang="en-US" altLang="en-US" sz="1000" i="1" dirty="0"/>
              <a:t>Ask participants to share out.</a:t>
            </a:r>
            <a:endParaRPr lang="en-US" altLang="en-US" sz="1000" dirty="0"/>
          </a:p>
          <a:p>
            <a:pPr>
              <a:lnSpc>
                <a:spcPct val="115000"/>
              </a:lnSpc>
              <a:buClr>
                <a:srgbClr val="000000"/>
              </a:buClr>
              <a:buSzPct val="92000"/>
            </a:pPr>
            <a:r>
              <a:rPr lang="en-US" altLang="en-US" sz="1000" b="1" dirty="0"/>
              <a:t>Adults Needed: </a:t>
            </a:r>
            <a:r>
              <a:rPr lang="en-US" altLang="en-US" sz="1000" dirty="0"/>
              <a:t>Plan for at least 1 adult for every 4 children. Recruit help from families, volunteers, older students, college students and others in your community to make sure the program runs smoothly and is fun.</a:t>
            </a:r>
          </a:p>
          <a:p>
            <a:pPr>
              <a:lnSpc>
                <a:spcPct val="115000"/>
              </a:lnSpc>
              <a:buClr>
                <a:srgbClr val="000000"/>
              </a:buClr>
              <a:buSzPct val="92000"/>
            </a:pPr>
            <a:r>
              <a:rPr lang="en-US" altLang="en-US" sz="1000" b="1" dirty="0"/>
              <a:t>Time: </a:t>
            </a:r>
            <a:r>
              <a:rPr lang="en-US" altLang="en-US" sz="1000" dirty="0"/>
              <a:t>Young Athletes is implemented with great enthusiasm, high energy and quick pace. Time estimates are provided to guide completion of each lesson in 30 minutes. However, the pace and length of the lesson should be matched to the needs, interests, ages, and skills of the young athletes in your group.</a:t>
            </a:r>
          </a:p>
          <a:p>
            <a:pPr>
              <a:lnSpc>
                <a:spcPct val="115000"/>
              </a:lnSpc>
              <a:buClr>
                <a:srgbClr val="000000"/>
              </a:buClr>
              <a:buSzPct val="92000"/>
            </a:pPr>
            <a:r>
              <a:rPr lang="en-US" altLang="en-US" sz="1000" b="1" dirty="0"/>
              <a:t>Sequence: </a:t>
            </a:r>
            <a:r>
              <a:rPr lang="en-US" altLang="en-US" sz="1000" dirty="0"/>
              <a:t>There are three lessons for each skill area labeled Day One, Day Two and Day Three. Lessons within the skill area are designed to be offered in sequence to help children become acquainted with the activities and build skills through repetition.  We will review week 1 shortly.</a:t>
            </a:r>
          </a:p>
          <a:p>
            <a:pPr>
              <a:lnSpc>
                <a:spcPct val="115000"/>
              </a:lnSpc>
              <a:buClr>
                <a:srgbClr val="000000"/>
              </a:buClr>
              <a:buSzPct val="92000"/>
            </a:pPr>
            <a:r>
              <a:rPr lang="en-US" altLang="en-US" sz="1000" b="1" dirty="0"/>
              <a:t>Resources: </a:t>
            </a:r>
            <a:r>
              <a:rPr lang="en-US" altLang="en-US" sz="1000" dirty="0"/>
              <a:t>The Lesson Plan Summary Cards include an outline of the activities, list of equipment needed, and page numbers to find the activity descriptions. The cards, Young Athletes Activity Guide, Suggestions from Coaches/Teachers, and training videos are included in the online Toolkit (see website)</a:t>
            </a:r>
          </a:p>
          <a:p>
            <a:pPr>
              <a:lnSpc>
                <a:spcPct val="115000"/>
              </a:lnSpc>
              <a:buClr>
                <a:srgbClr val="000000"/>
              </a:buClr>
              <a:buSzPct val="92000"/>
            </a:pPr>
            <a:r>
              <a:rPr lang="en-US" altLang="en-US" sz="1000" b="1" dirty="0"/>
              <a:t>Playing at home: </a:t>
            </a:r>
            <a:r>
              <a:rPr lang="en-US" altLang="en-US" sz="1000" dirty="0"/>
              <a:t>Give families the Lesson Plan Summary Cards and encourage them to sing the songs and play one or two games with their child at home before the next session. Help them learn about the activities by including them in your group sessions and/or providing a family training session. Be sure they have access to the Activity Guide and Videos for more information.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Shape 136"/>
          <p:cNvSpPr>
            <a:spLocks noGrp="1" noRot="1" noChangeAspect="1" noTextEdit="1"/>
          </p:cNvSpPr>
          <p:nvPr>
            <p:ph type="sldImg" idx="2"/>
          </p:nvPr>
        </p:nvSpPr>
        <p:spPr bwMode="auto">
          <a:xfrm>
            <a:off x="1914525" y="685800"/>
            <a:ext cx="2571750" cy="19304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6323" name="Shape 137"/>
          <p:cNvSpPr>
            <a:spLocks noGrp="1"/>
          </p:cNvSpPr>
          <p:nvPr>
            <p:ph type="body" idx="1"/>
          </p:nvPr>
        </p:nvSpPr>
        <p:spPr bwMode="auto">
          <a:xfrm>
            <a:off x="617538" y="2981656"/>
            <a:ext cx="5486400" cy="51952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91420" rIns="91420" bIns="91420" numCol="1" anchor="ctr" anchorCtr="0" compatLnSpc="1">
            <a:prstTxWarp prst="textNoShape">
              <a:avLst/>
            </a:prstTxWarp>
            <a:spAutoFit/>
          </a:bodyPr>
          <a:lstStyle/>
          <a:p>
            <a:pPr>
              <a:lnSpc>
                <a:spcPct val="115000"/>
              </a:lnSpc>
              <a:buClr>
                <a:srgbClr val="000000"/>
              </a:buClr>
              <a:buSzPct val="92000"/>
            </a:pPr>
            <a:r>
              <a:rPr lang="en-US" altLang="en-US" sz="1100" i="1" dirty="0"/>
              <a:t>Trainer Note: The following activity may be best if the group is small and time allows. Feel free to do this activity in presentation format or as a large group brainstorm</a:t>
            </a:r>
            <a:r>
              <a:rPr lang="en-US" altLang="en-US" sz="1100" dirty="0"/>
              <a:t> </a:t>
            </a:r>
            <a:endParaRPr lang="en-US" altLang="en-US" sz="1100" i="1" dirty="0"/>
          </a:p>
          <a:p>
            <a:pPr>
              <a:lnSpc>
                <a:spcPct val="115000"/>
              </a:lnSpc>
              <a:buClr>
                <a:srgbClr val="000000"/>
              </a:buClr>
              <a:buSzPct val="92000"/>
            </a:pPr>
            <a:r>
              <a:rPr lang="en-US" altLang="en-US" sz="1100" i="1" dirty="0"/>
              <a:t>Script:</a:t>
            </a:r>
          </a:p>
          <a:p>
            <a:pPr>
              <a:lnSpc>
                <a:spcPct val="115000"/>
              </a:lnSpc>
              <a:buClr>
                <a:srgbClr val="000000"/>
              </a:buClr>
              <a:buSzPct val="92000"/>
            </a:pPr>
            <a:r>
              <a:rPr lang="en-US" altLang="en-US" sz="1100" dirty="0"/>
              <a:t>At the top of the next page, you will see that this week, we're focusing on Foundational Skills.  Day 1 is circled, so you know that this is where the curriculum begins.</a:t>
            </a:r>
          </a:p>
          <a:p>
            <a:pPr>
              <a:lnSpc>
                <a:spcPct val="115000"/>
              </a:lnSpc>
              <a:buClr>
                <a:srgbClr val="000000"/>
              </a:buClr>
              <a:buSzPct val="92000"/>
            </a:pPr>
            <a:r>
              <a:rPr lang="en-US" altLang="en-US" sz="1100" dirty="0"/>
              <a:t>Each Young Athletes session begins with the Opening Sports Song.  </a:t>
            </a:r>
            <a:r>
              <a:rPr lang="en-US" altLang="en-US" sz="1100" i="1" dirty="0"/>
              <a:t>Ask participants, </a:t>
            </a:r>
            <a:r>
              <a:rPr lang="en-US" altLang="en-US" sz="1100" b="1" dirty="0"/>
              <a:t>Can you think of why we might begin with this song? </a:t>
            </a:r>
            <a:r>
              <a:rPr lang="en-US" altLang="en-US" sz="1100" dirty="0"/>
              <a:t> </a:t>
            </a:r>
          </a:p>
          <a:p>
            <a:pPr>
              <a:lnSpc>
                <a:spcPct val="115000"/>
              </a:lnSpc>
              <a:buClr>
                <a:srgbClr val="000000"/>
              </a:buClr>
              <a:buSzPct val="92000"/>
            </a:pPr>
            <a:r>
              <a:rPr lang="en-US" altLang="en-US" sz="1100" dirty="0"/>
              <a:t>Take a moment to read through PURPOSE.  </a:t>
            </a:r>
            <a:r>
              <a:rPr lang="en-US" altLang="en-US" sz="1100" b="1" dirty="0"/>
              <a:t>Can someone summarize the purpose for us?  </a:t>
            </a:r>
          </a:p>
          <a:p>
            <a:pPr>
              <a:lnSpc>
                <a:spcPct val="115000"/>
              </a:lnSpc>
              <a:buClr>
                <a:srgbClr val="000000"/>
              </a:buClr>
              <a:buSzPct val="92000"/>
            </a:pPr>
            <a:r>
              <a:rPr lang="en-US" altLang="en-US" sz="1100" dirty="0"/>
              <a:t>A: The purpose, or objective, of singing the SS is to gather the group, to warm up with motions, and create body awareness and support adaptive skills).  Consider the huge opening ceremony at the Olympic Games- there is always music, momentum, and fun.  This is a chance for you to infuse all of those things into your site</a:t>
            </a:r>
            <a:r>
              <a:rPr lang="ja-JP" altLang="en-US" sz="1100" dirty="0"/>
              <a:t>’</a:t>
            </a:r>
            <a:r>
              <a:rPr lang="en-US" altLang="ja-JP" sz="1100" dirty="0"/>
              <a:t>s Opening song. Maybe your athletes could march around your classroom or house, proudly singing the opening song to initiate that it's time to let the games begin!</a:t>
            </a:r>
          </a:p>
          <a:p>
            <a:endParaRPr lang="en-US" altLang="en-US" sz="1100" dirty="0"/>
          </a:p>
          <a:p>
            <a:pPr>
              <a:lnSpc>
                <a:spcPct val="115000"/>
              </a:lnSpc>
              <a:buClr>
                <a:srgbClr val="000000"/>
              </a:buClr>
              <a:buSzPct val="92000"/>
            </a:pPr>
            <a:r>
              <a:rPr lang="en-US" altLang="en-US" sz="1100" dirty="0"/>
              <a:t>To the right of Opening Sports Song, you will see the time allocated to this component of the day.  30 minutes will fly by!  As a coach, it will be important to balance your time so that you're keeping on track with the lessons while meeting the needs of your individual athletes.  This time allocation is an estimate.  The more you practice the Opening Song, the easier this part of the day will be.</a:t>
            </a:r>
          </a:p>
          <a:p>
            <a:endParaRPr lang="en-US" altLang="en-US" sz="1100" dirty="0"/>
          </a:p>
          <a:p>
            <a:pPr>
              <a:lnSpc>
                <a:spcPct val="115000"/>
              </a:lnSpc>
              <a:buClr>
                <a:srgbClr val="000000"/>
              </a:buClr>
              <a:buSzPct val="92000"/>
            </a:pPr>
            <a:r>
              <a:rPr lang="en-US" altLang="en-US" sz="1100" dirty="0"/>
              <a:t>Now that you as coaches know the purpose, you need to be able to share that with your athletes.  EXPLAIN offers a simple script you can use to make sure you tell your athletes WHY we do what we do each session.   Remember, this is the first day, so you will need to help them develop a sense of the daily schedule and routines. This lays the foundation for smoother transitions, more fun, and more productivity each time you do Young Athletes.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 Program Name</a:t>
            </a:r>
            <a:endParaRPr lang="en-US" dirty="0">
              <a:solidFill>
                <a:srgbClr val="2E3333"/>
              </a:solidFill>
              <a:latin typeface="Ubuntu"/>
              <a:cs typeface="Ubuntu"/>
            </a:endParaRP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 Program Name</a:t>
            </a:r>
            <a:endParaRPr lang="en-US" dirty="0">
              <a:solidFill>
                <a:srgbClr val="2E3333"/>
              </a:solidFill>
              <a:latin typeface="Ubuntu"/>
              <a:cs typeface="Ubuntu"/>
            </a:endParaRP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 Program Name</a:t>
            </a:r>
            <a:endParaRPr lang="en-US" dirty="0">
              <a:solidFill>
                <a:srgbClr val="2E3333"/>
              </a:solidFill>
              <a:latin typeface="Ubuntu"/>
              <a:cs typeface="Ubuntu"/>
            </a:endParaRP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 Program Name</a:t>
            </a:r>
            <a:endParaRPr lang="en-US" dirty="0">
              <a:solidFill>
                <a:srgbClr val="2E3333"/>
              </a:solidFill>
              <a:latin typeface="Ubuntu"/>
              <a:cs typeface="Ubuntu"/>
            </a:endParaRP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 Program Name</a:t>
            </a:r>
            <a:endParaRPr lang="en-US" dirty="0">
              <a:solidFill>
                <a:srgbClr val="2E3333"/>
              </a:solidFill>
              <a:latin typeface="Ubuntu"/>
              <a:cs typeface="Ubuntu"/>
            </a:endParaRP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16" tIns="91416" rIns="91416" bIns="91416" anchor="b"/>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16" tIns="91416" rIns="91416" bIns="91416"/>
          <a:lstStyle>
            <a:lvl1pPr rtl="0">
              <a:defRPr/>
            </a:lvl1pPr>
            <a:lvl2pPr marL="742874" indent="-285722" rtl="0">
              <a:defRPr/>
            </a:lvl2pPr>
            <a:lvl3pPr marL="1142883" indent="-228576" rtl="0">
              <a:defRPr/>
            </a:lvl3pPr>
            <a:lvl4pPr marL="1600036" indent="-228576"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2436561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lvl1pPr>
              <a:defRPr>
                <a:latin typeface="Ubuntu"/>
                <a:cs typeface="Ubuntu"/>
              </a:defRPr>
            </a:lvl1pPr>
          </a:lstStyle>
          <a:p>
            <a:r>
              <a:rPr lang="ga-IE" smtClean="0"/>
              <a:t>Click to edit Master title style</a:t>
            </a:r>
            <a:endParaRPr lang="en-US" dirty="0"/>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atin typeface="Ubuntu"/>
                <a:cs typeface="Ubuntu"/>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Tree>
    <p:extLst>
      <p:ext uri="{BB962C8B-B14F-4D97-AF65-F5344CB8AC3E}">
        <p14:creationId xmlns:p14="http://schemas.microsoft.com/office/powerpoint/2010/main" val="29891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lvl1pPr>
              <a:defRPr>
                <a:latin typeface="Ubuntu"/>
                <a:cs typeface="Ubuntu"/>
              </a:defRPr>
            </a:lvl1pPr>
          </a:lstStyle>
          <a:p>
            <a:r>
              <a:rPr lang="ga-IE" smtClean="0"/>
              <a:t>Click to edit Master title style</a:t>
            </a:r>
            <a:endParaRPr lang="en-US" dirty="0"/>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atin typeface="Ubuntu"/>
                <a:cs typeface="Ubuntu"/>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Tree>
    <p:extLst>
      <p:ext uri="{BB962C8B-B14F-4D97-AF65-F5344CB8AC3E}">
        <p14:creationId xmlns:p14="http://schemas.microsoft.com/office/powerpoint/2010/main" val="29891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smtClean="0"/>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 </a:t>
            </a:r>
            <a:r>
              <a:rPr lang="en-US" b="1" smtClean="0">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Light" charset="0"/>
              </a:rPr>
              <a:t>Drag picture to placeholder or click icon to add</a:t>
            </a:r>
            <a:endParaRPr lang="en-US" noProof="0" smtClean="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text styles</a:t>
            </a:r>
          </a:p>
          <a:p>
            <a:pPr lvl="1"/>
            <a:r>
              <a:rPr lang="ga-IE" smtClean="0">
                <a:sym typeface="Ubuntu Light" charset="0"/>
              </a:rPr>
              <a:t>Second level</a:t>
            </a:r>
          </a:p>
          <a:p>
            <a:pPr lvl="2"/>
            <a:r>
              <a:rPr lang="ga-IE" smtClean="0">
                <a:sym typeface="Ubuntu Light" charset="0"/>
              </a:rPr>
              <a:t>Third level</a:t>
            </a:r>
          </a:p>
          <a:p>
            <a:pPr lvl="3"/>
            <a:r>
              <a:rPr lang="ga-IE" smtClean="0">
                <a:sym typeface="Ubuntu Light" charset="0"/>
              </a:rPr>
              <a:t>Fourth level</a:t>
            </a:r>
          </a:p>
          <a:p>
            <a:pPr lvl="4"/>
            <a:r>
              <a:rPr lang="ga-IE" smtClean="0">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smtClean="0"/>
              <a:t> </a:t>
            </a:r>
            <a:endParaRPr lang="en-US" dirty="0">
              <a:latin typeface="Ubuntu"/>
              <a:cs typeface="Ubuntu"/>
            </a:endParaRPr>
          </a:p>
        </p:txBody>
      </p:sp>
      <p:sp>
        <p:nvSpPr>
          <p:cNvPr id="3" name="TextBox 2"/>
          <p:cNvSpPr txBox="1"/>
          <p:nvPr/>
        </p:nvSpPr>
        <p:spPr>
          <a:xfrm>
            <a:off x="3978000" y="5749806"/>
            <a:ext cx="3497034" cy="415498"/>
          </a:xfrm>
          <a:prstGeom prst="rect">
            <a:avLst/>
          </a:prstGeom>
          <a:noFill/>
        </p:spPr>
        <p:txBody>
          <a:bodyPr wrap="square" rtlCol="0">
            <a:spAutoFit/>
          </a:bodyPr>
          <a:lstStyle/>
          <a:p>
            <a:pPr algn="r"/>
            <a:r>
              <a:rPr lang="en-US" sz="2100" b="0" i="1" kern="1200" spc="-100" dirty="0" smtClean="0">
                <a:solidFill>
                  <a:srgbClr val="4F5146"/>
                </a:solidFill>
                <a:latin typeface="Ubuntu"/>
              </a:rPr>
              <a:t>Arkansas</a:t>
            </a:r>
            <a:endParaRPr lang="en-US" sz="2100" b="0" i="1" kern="1200" spc="-100" dirty="0">
              <a:solidFill>
                <a:srgbClr val="4F5146"/>
              </a:solidFill>
              <a:latin typeface="Ubuntu"/>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 Program Name</a:t>
            </a:r>
            <a:endParaRPr lang="en-US" dirty="0">
              <a:solidFill>
                <a:srgbClr val="2E3333"/>
              </a:solidFill>
              <a:latin typeface="Ubuntu"/>
              <a:cs typeface="Ubuntu"/>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55"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3"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www.sesamestreet.org/parents/topicsandactivities/toolkits/healthyhabits"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hyperlink" Target="http://www.specialolympicsarkansas.org/fit-families.html"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mailto:Jennifer@specialolympicsarkansas.org"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hyperlink" Target="mailto:Jennifer@specialolympicsarkansas.org" TargetMode="Externa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354" y="793630"/>
            <a:ext cx="8095202" cy="2794959"/>
          </a:xfrm>
        </p:spPr>
        <p:txBody>
          <a:bodyPr/>
          <a:lstStyle/>
          <a:p>
            <a:r>
              <a:rPr lang="en-US" dirty="0" smtClean="0"/>
              <a:t>Increasing Physical Activity and Wellness</a:t>
            </a:r>
            <a:endParaRPr lang="en-US" dirty="0"/>
          </a:p>
        </p:txBody>
      </p:sp>
      <p:sp>
        <p:nvSpPr>
          <p:cNvPr id="9" name="Subtitle 8"/>
          <p:cNvSpPr>
            <a:spLocks noGrp="1"/>
          </p:cNvSpPr>
          <p:nvPr>
            <p:ph type="subTitle" idx="1"/>
          </p:nvPr>
        </p:nvSpPr>
        <p:spPr>
          <a:xfrm>
            <a:off x="685354" y="3438281"/>
            <a:ext cx="5543510" cy="1696942"/>
          </a:xfrm>
        </p:spPr>
        <p:txBody>
          <a:bodyPr/>
          <a:lstStyle/>
          <a:p>
            <a:r>
              <a:rPr lang="en-US" dirty="0" err="1" smtClean="0"/>
              <a:t>Camie</a:t>
            </a:r>
            <a:r>
              <a:rPr lang="en-US" dirty="0" smtClean="0"/>
              <a:t> Powell</a:t>
            </a:r>
          </a:p>
          <a:p>
            <a:r>
              <a:rPr lang="en-US" sz="1400" dirty="0" smtClean="0"/>
              <a:t>Director of Marketing and Corporate Relations</a:t>
            </a:r>
          </a:p>
          <a:p>
            <a:r>
              <a:rPr lang="en-US" sz="1400" dirty="0" smtClean="0"/>
              <a:t> </a:t>
            </a:r>
            <a:endParaRPr lang="en-US" sz="1400" dirty="0"/>
          </a:p>
        </p:txBody>
      </p:sp>
      <p:sp>
        <p:nvSpPr>
          <p:cNvPr id="10" name="Slide Number Placeholder 9"/>
          <p:cNvSpPr>
            <a:spLocks noGrp="1"/>
          </p:cNvSpPr>
          <p:nvPr>
            <p:ph type="sldNum" sz="quarter" idx="10"/>
          </p:nvPr>
        </p:nvSpPr>
        <p:spPr/>
        <p:txBody>
          <a:bodyPr/>
          <a:lstStyle/>
          <a:p>
            <a:fld id="{F4B88F72-1EA4-FE40-A5CA-BD0111E6622B}" type="slidenum">
              <a:rPr lang="en-US" smtClean="0"/>
              <a:pPr/>
              <a:t>1</a:t>
            </a:fld>
            <a:endParaRPr lang="en-US" dirty="0">
              <a:latin typeface="Ubuntu"/>
              <a:cs typeface="Ubuntu"/>
            </a:endParaRPr>
          </a:p>
        </p:txBody>
      </p:sp>
    </p:spTree>
    <p:extLst>
      <p:ext uri="{BB962C8B-B14F-4D97-AF65-F5344CB8AC3E}">
        <p14:creationId xmlns:p14="http://schemas.microsoft.com/office/powerpoint/2010/main" val="221430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Available </a:t>
            </a:r>
            <a:endParaRPr lang="en-US" dirty="0"/>
          </a:p>
        </p:txBody>
      </p:sp>
      <p:sp>
        <p:nvSpPr>
          <p:cNvPr id="3" name="Content Placeholder 2"/>
          <p:cNvSpPr>
            <a:spLocks noGrp="1"/>
          </p:cNvSpPr>
          <p:nvPr>
            <p:ph idx="1"/>
          </p:nvPr>
        </p:nvSpPr>
        <p:spPr>
          <a:xfrm>
            <a:off x="544712" y="1524000"/>
            <a:ext cx="2960487" cy="4724399"/>
          </a:xfrm>
        </p:spPr>
        <p:txBody>
          <a:bodyPr/>
          <a:lstStyle/>
          <a:p>
            <a:pPr marL="457200" indent="-457200">
              <a:buFont typeface="Arial" panose="020B0604020202020204" pitchFamily="34" charset="0"/>
              <a:buChar char="•"/>
            </a:pPr>
            <a:r>
              <a:rPr lang="en-US" sz="1800" dirty="0"/>
              <a:t>An illustrated Activity </a:t>
            </a:r>
            <a:r>
              <a:rPr lang="en-US" sz="1800" dirty="0" smtClean="0"/>
              <a:t>Guide</a:t>
            </a:r>
          </a:p>
          <a:p>
            <a:pPr marL="457200" indent="-457200">
              <a:buFont typeface="Arial" panose="020B0604020202020204" pitchFamily="34" charset="0"/>
              <a:buChar char="•"/>
            </a:pPr>
            <a:r>
              <a:rPr lang="en-US" sz="1800" dirty="0" smtClean="0"/>
              <a:t>training </a:t>
            </a:r>
            <a:r>
              <a:rPr lang="en-US" sz="1800" dirty="0"/>
              <a:t>videos help families, volunteers and professionals learn about and lead the activities. </a:t>
            </a:r>
            <a:endParaRPr lang="en-US" sz="1800" dirty="0" smtClean="0"/>
          </a:p>
          <a:p>
            <a:pPr marL="457200" indent="-457200">
              <a:buFont typeface="Arial" panose="020B0604020202020204" pitchFamily="34" charset="0"/>
              <a:buChar char="•"/>
            </a:pPr>
            <a:r>
              <a:rPr lang="en-US" sz="1800" dirty="0" smtClean="0"/>
              <a:t>Curriculum book and free website </a:t>
            </a:r>
          </a:p>
          <a:p>
            <a:pPr marL="457200" indent="-457200">
              <a:buFont typeface="Arial" panose="020B0604020202020204" pitchFamily="34" charset="0"/>
              <a:buChar char="•"/>
            </a:pPr>
            <a:r>
              <a:rPr lang="en-US" sz="1800" dirty="0" smtClean="0"/>
              <a:t>Materials Kit (substitutions home use)</a:t>
            </a:r>
          </a:p>
          <a:p>
            <a:pPr marL="457200" indent="-457200">
              <a:buFont typeface="Arial" panose="020B0604020202020204" pitchFamily="34" charset="0"/>
              <a:buChar char="•"/>
            </a:pPr>
            <a:r>
              <a:rPr lang="en-US" sz="1800" dirty="0" smtClean="0"/>
              <a:t>Access to SOAR for additional materials</a:t>
            </a:r>
          </a:p>
          <a:p>
            <a:pPr marL="457200" indent="-457200">
              <a:buFont typeface="Arial" panose="020B0604020202020204" pitchFamily="34" charset="0"/>
              <a:buChar char="•"/>
            </a:pPr>
            <a:endParaRPr lang="en-US" sz="1800" dirty="0" smtClean="0"/>
          </a:p>
          <a:p>
            <a:pPr marL="457200" indent="-457200">
              <a:buFont typeface="Arial" panose="020B0604020202020204" pitchFamily="34" charset="0"/>
              <a:buChar char="•"/>
            </a:pPr>
            <a:endParaRPr lang="en-US" sz="1800" dirty="0"/>
          </a:p>
          <a:p>
            <a:endParaRPr lang="en-US" sz="1800" dirty="0"/>
          </a:p>
        </p:txBody>
      </p:sp>
      <p:sp>
        <p:nvSpPr>
          <p:cNvPr id="4" name="Slide Number Placeholder 3"/>
          <p:cNvSpPr>
            <a:spLocks noGrp="1"/>
          </p:cNvSpPr>
          <p:nvPr>
            <p:ph type="sldNum" sz="quarter" idx="10"/>
          </p:nvPr>
        </p:nvSpPr>
        <p:spPr/>
        <p:txBody>
          <a:bodyPr/>
          <a:lstStyle/>
          <a:p>
            <a:pPr>
              <a:defRPr/>
            </a:pPr>
            <a:fld id="{1771F006-F451-4A7F-B046-11508D5F4496}" type="slidenum">
              <a:rPr lang="en-US" smtClean="0"/>
              <a:pPr>
                <a:defRPr/>
              </a:pPr>
              <a:t>10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841" y="2225982"/>
            <a:ext cx="5538157" cy="3695389"/>
          </a:xfrm>
          <a:prstGeom prst="rect">
            <a:avLst/>
          </a:prstGeom>
        </p:spPr>
      </p:pic>
    </p:spTree>
    <p:extLst>
      <p:ext uri="{BB962C8B-B14F-4D97-AF65-F5344CB8AC3E}">
        <p14:creationId xmlns:p14="http://schemas.microsoft.com/office/powerpoint/2010/main" val="42181269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21" y="168305"/>
            <a:ext cx="7051823" cy="1046064"/>
          </a:xfrm>
        </p:spPr>
        <p:txBody>
          <a:bodyPr/>
          <a:lstStyle/>
          <a:p>
            <a:r>
              <a:rPr lang="en-US" dirty="0" smtClean="0"/>
              <a:t>Equipment </a:t>
            </a:r>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11</a:t>
            </a:fld>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5321" y="1138686"/>
            <a:ext cx="3380686" cy="479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07" y="923026"/>
            <a:ext cx="3485754" cy="469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8962" y="5896357"/>
            <a:ext cx="3191774" cy="864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84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hape 124"/>
          <p:cNvSpPr>
            <a:spLocks noChangeArrowheads="1"/>
          </p:cNvSpPr>
          <p:nvPr/>
        </p:nvSpPr>
        <p:spPr bwMode="auto">
          <a:xfrm>
            <a:off x="3665637" y="74787"/>
            <a:ext cx="5280794" cy="670842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19459" name="Shape 125"/>
          <p:cNvSpPr txBox="1">
            <a:spLocks noChangeArrowheads="1"/>
          </p:cNvSpPr>
          <p:nvPr/>
        </p:nvSpPr>
        <p:spPr bwMode="auto">
          <a:xfrm>
            <a:off x="272356" y="514574"/>
            <a:ext cx="3330773" cy="240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91421" rIns="91421" bIns="91421">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r>
              <a:rPr lang="en-US" altLang="en-US" sz="2400" dirty="0">
                <a:solidFill>
                  <a:srgbClr val="000000"/>
                </a:solidFill>
                <a:latin typeface="Gill Sans" charset="0"/>
                <a:sym typeface="Gill Sans" charset="0"/>
              </a:rPr>
              <a:t>The Overview of </a:t>
            </a:r>
          </a:p>
          <a:p>
            <a:pPr algn="ctr" eaLnBrk="1" hangingPunct="1">
              <a:lnSpc>
                <a:spcPct val="100000"/>
              </a:lnSpc>
              <a:spcBef>
                <a:spcPct val="0"/>
              </a:spcBef>
            </a:pPr>
            <a:r>
              <a:rPr lang="en-US" altLang="en-US" sz="2400" dirty="0">
                <a:solidFill>
                  <a:srgbClr val="000000"/>
                </a:solidFill>
                <a:latin typeface="Gill Sans" charset="0"/>
                <a:sym typeface="Gill Sans" charset="0"/>
              </a:rPr>
              <a:t>Lesson Plans</a:t>
            </a:r>
          </a:p>
          <a:p>
            <a:pPr algn="ctr" eaLnBrk="1" hangingPunct="1">
              <a:lnSpc>
                <a:spcPct val="100000"/>
              </a:lnSpc>
              <a:spcBef>
                <a:spcPct val="0"/>
              </a:spcBef>
            </a:pPr>
            <a:r>
              <a:rPr lang="en-US" altLang="en-US" sz="2400" dirty="0">
                <a:solidFill>
                  <a:srgbClr val="000000"/>
                </a:solidFill>
                <a:latin typeface="Gill Sans" charset="0"/>
                <a:sym typeface="Gill Sans" charset="0"/>
              </a:rPr>
              <a:t>provides details on what and who you need to implement the Lessons.</a:t>
            </a:r>
          </a:p>
        </p:txBody>
      </p:sp>
      <p:sp>
        <p:nvSpPr>
          <p:cNvPr id="19460" name="Shape 126"/>
          <p:cNvSpPr>
            <a:spLocks noChangeArrowheads="1"/>
          </p:cNvSpPr>
          <p:nvPr/>
        </p:nvSpPr>
        <p:spPr bwMode="auto">
          <a:xfrm>
            <a:off x="3306217" y="609915"/>
            <a:ext cx="598289" cy="1283834"/>
          </a:xfrm>
          <a:prstGeom prst="rightArrow">
            <a:avLst>
              <a:gd name="adj1" fmla="val 50000"/>
              <a:gd name="adj2" fmla="val 50030"/>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135377925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131"/>
          <p:cNvSpPr>
            <a:spLocks noChangeArrowheads="1"/>
          </p:cNvSpPr>
          <p:nvPr/>
        </p:nvSpPr>
        <p:spPr bwMode="auto">
          <a:xfrm>
            <a:off x="3940225" y="107157"/>
            <a:ext cx="4622230" cy="651309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20483" name="Shape 132"/>
          <p:cNvSpPr>
            <a:spLocks noChangeArrowheads="1"/>
          </p:cNvSpPr>
          <p:nvPr/>
        </p:nvSpPr>
        <p:spPr bwMode="auto">
          <a:xfrm>
            <a:off x="4470426" y="-31907"/>
            <a:ext cx="457646" cy="1283834"/>
          </a:xfrm>
          <a:prstGeom prst="rightArrow">
            <a:avLst>
              <a:gd name="adj1" fmla="val 50000"/>
              <a:gd name="adj2" fmla="val 50009"/>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20484" name="Shape 133"/>
          <p:cNvSpPr txBox="1">
            <a:spLocks noChangeArrowheads="1"/>
          </p:cNvSpPr>
          <p:nvPr/>
        </p:nvSpPr>
        <p:spPr bwMode="auto">
          <a:xfrm>
            <a:off x="572617" y="768196"/>
            <a:ext cx="3000375" cy="27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r>
              <a:rPr lang="en-US" altLang="en-US" sz="2400" b="1">
                <a:solidFill>
                  <a:srgbClr val="000000"/>
                </a:solidFill>
                <a:latin typeface="Gill Sans" charset="0"/>
                <a:sym typeface="Gill Sans" charset="0"/>
              </a:rPr>
              <a:t>The header of the </a:t>
            </a:r>
          </a:p>
          <a:p>
            <a:pPr algn="ctr" eaLnBrk="1" hangingPunct="1">
              <a:lnSpc>
                <a:spcPct val="100000"/>
              </a:lnSpc>
              <a:spcBef>
                <a:spcPct val="0"/>
              </a:spcBef>
            </a:pPr>
            <a:r>
              <a:rPr lang="en-US" altLang="en-US" sz="2400" b="1">
                <a:solidFill>
                  <a:srgbClr val="000000"/>
                </a:solidFill>
                <a:latin typeface="Gill Sans" charset="0"/>
                <a:sym typeface="Gill Sans" charset="0"/>
              </a:rPr>
              <a:t>Lesson Plans</a:t>
            </a:r>
          </a:p>
          <a:p>
            <a:pPr algn="ctr" eaLnBrk="1" hangingPunct="1">
              <a:lnSpc>
                <a:spcPct val="100000"/>
              </a:lnSpc>
              <a:spcBef>
                <a:spcPct val="0"/>
              </a:spcBef>
            </a:pPr>
            <a:r>
              <a:rPr lang="en-US" altLang="en-US" sz="2400" b="1">
                <a:solidFill>
                  <a:srgbClr val="000000"/>
                </a:solidFill>
                <a:latin typeface="Gill Sans" charset="0"/>
                <a:sym typeface="Gill Sans" charset="0"/>
              </a:rPr>
              <a:t>provides details on the focus of the week, and when you will implement the Lessons.</a:t>
            </a:r>
          </a:p>
        </p:txBody>
      </p:sp>
      <p:sp>
        <p:nvSpPr>
          <p:cNvPr id="20485" name="Shape 134"/>
          <p:cNvSpPr>
            <a:spLocks noChangeArrowheads="1"/>
          </p:cNvSpPr>
          <p:nvPr/>
        </p:nvSpPr>
        <p:spPr bwMode="auto">
          <a:xfrm>
            <a:off x="3609826" y="875573"/>
            <a:ext cx="523503" cy="1283834"/>
          </a:xfrm>
          <a:prstGeom prst="rightArrow">
            <a:avLst>
              <a:gd name="adj1" fmla="val 50000"/>
              <a:gd name="adj2" fmla="val 50000"/>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338271148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139"/>
          <p:cNvSpPr>
            <a:spLocks noChangeArrowheads="1"/>
          </p:cNvSpPr>
          <p:nvPr/>
        </p:nvSpPr>
        <p:spPr bwMode="auto">
          <a:xfrm>
            <a:off x="1614041" y="98227"/>
            <a:ext cx="5328791" cy="662917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2314504585"/>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hape 144"/>
          <p:cNvSpPr>
            <a:spLocks noChangeArrowheads="1"/>
          </p:cNvSpPr>
          <p:nvPr/>
        </p:nvSpPr>
        <p:spPr bwMode="auto">
          <a:xfrm>
            <a:off x="1903140" y="25673"/>
            <a:ext cx="5468317" cy="676312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485717673"/>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hape 149"/>
          <p:cNvSpPr>
            <a:spLocks noChangeArrowheads="1"/>
          </p:cNvSpPr>
          <p:nvPr/>
        </p:nvSpPr>
        <p:spPr bwMode="auto">
          <a:xfrm>
            <a:off x="3408908" y="75903"/>
            <a:ext cx="5473898" cy="670619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23555" name="Shape 150"/>
          <p:cNvSpPr txBox="1">
            <a:spLocks noChangeArrowheads="1"/>
          </p:cNvSpPr>
          <p:nvPr/>
        </p:nvSpPr>
        <p:spPr bwMode="auto">
          <a:xfrm>
            <a:off x="212080" y="2869779"/>
            <a:ext cx="3000375" cy="128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r>
              <a:rPr lang="en-US" altLang="en-US" sz="2400" b="1">
                <a:solidFill>
                  <a:srgbClr val="000000"/>
                </a:solidFill>
                <a:latin typeface="Gill Sans" charset="0"/>
                <a:sym typeface="Gill Sans" charset="0"/>
              </a:rPr>
              <a:t>Each lesson offers Tips on observing Athletes.  </a:t>
            </a:r>
          </a:p>
        </p:txBody>
      </p:sp>
      <p:sp>
        <p:nvSpPr>
          <p:cNvPr id="23556" name="Shape 151"/>
          <p:cNvSpPr>
            <a:spLocks noChangeArrowheads="1"/>
          </p:cNvSpPr>
          <p:nvPr/>
        </p:nvSpPr>
        <p:spPr bwMode="auto">
          <a:xfrm>
            <a:off x="3306217" y="3015349"/>
            <a:ext cx="549176" cy="1283834"/>
          </a:xfrm>
          <a:prstGeom prst="rightArrow">
            <a:avLst>
              <a:gd name="adj1" fmla="val 50000"/>
              <a:gd name="adj2" fmla="val 50000"/>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3174062798"/>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hape 186"/>
          <p:cNvSpPr>
            <a:spLocks noChangeArrowheads="1"/>
          </p:cNvSpPr>
          <p:nvPr/>
        </p:nvSpPr>
        <p:spPr bwMode="auto">
          <a:xfrm>
            <a:off x="2376413" y="-20092"/>
            <a:ext cx="4295180" cy="664257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3362823861"/>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191"/>
          <p:cNvSpPr>
            <a:spLocks noGrp="1"/>
          </p:cNvSpPr>
          <p:nvPr>
            <p:ph type="title"/>
          </p:nvPr>
        </p:nvSpPr>
        <p:spPr>
          <a:xfrm>
            <a:off x="442019" y="665262"/>
            <a:ext cx="4036219" cy="309191"/>
          </a:xfrm>
        </p:spPr>
        <p:txBody>
          <a:bodyPr lIns="91421" tIns="45698" rIns="91421" bIns="45698" anchor="ctr">
            <a:spAutoFit/>
          </a:bodyPr>
          <a:lstStyle/>
          <a:p>
            <a:pPr>
              <a:buClr>
                <a:srgbClr val="000000"/>
              </a:buClr>
              <a:buSzPct val="25000"/>
            </a:pPr>
            <a:r>
              <a:rPr lang="en-US" altLang="en-US" sz="1400"/>
              <a:t>      Week, Day, Skill focus area</a:t>
            </a:r>
          </a:p>
        </p:txBody>
      </p:sp>
      <p:sp>
        <p:nvSpPr>
          <p:cNvPr id="31747" name="Shape 192"/>
          <p:cNvSpPr>
            <a:spLocks noChangeArrowheads="1"/>
          </p:cNvSpPr>
          <p:nvPr/>
        </p:nvSpPr>
        <p:spPr bwMode="auto">
          <a:xfrm>
            <a:off x="4402336" y="253380"/>
            <a:ext cx="4741664" cy="636686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31748" name="Shape 193"/>
          <p:cNvSpPr>
            <a:spLocks noChangeArrowheads="1"/>
          </p:cNvSpPr>
          <p:nvPr/>
        </p:nvSpPr>
        <p:spPr bwMode="auto">
          <a:xfrm>
            <a:off x="3661172" y="156174"/>
            <a:ext cx="466576" cy="1283834"/>
          </a:xfrm>
          <a:prstGeom prst="rightArrow">
            <a:avLst>
              <a:gd name="adj1" fmla="val 50000"/>
              <a:gd name="adj2" fmla="val 50000"/>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31749" name="Shape 194"/>
          <p:cNvSpPr>
            <a:spLocks noGrp="1"/>
          </p:cNvSpPr>
          <p:nvPr>
            <p:ph type="title" idx="4294967295"/>
          </p:nvPr>
        </p:nvSpPr>
        <p:spPr>
          <a:xfrm>
            <a:off x="683121" y="1591717"/>
            <a:ext cx="3795117" cy="309191"/>
          </a:xfrm>
        </p:spPr>
        <p:txBody>
          <a:bodyPr lIns="91421" tIns="45698" rIns="91421" bIns="45698" anchor="ctr">
            <a:spAutoFit/>
          </a:bodyPr>
          <a:lstStyle/>
          <a:p>
            <a:pPr>
              <a:buClr>
                <a:srgbClr val="000000"/>
              </a:buClr>
              <a:buSzPct val="25000"/>
            </a:pPr>
            <a:r>
              <a:rPr lang="en-US" altLang="en-US" sz="1400"/>
              <a:t>      Equipment needed </a:t>
            </a:r>
          </a:p>
        </p:txBody>
      </p:sp>
      <p:sp>
        <p:nvSpPr>
          <p:cNvPr id="31750" name="Shape 195"/>
          <p:cNvSpPr>
            <a:spLocks noChangeArrowheads="1"/>
          </p:cNvSpPr>
          <p:nvPr/>
        </p:nvSpPr>
        <p:spPr bwMode="auto">
          <a:xfrm>
            <a:off x="3609826" y="1055841"/>
            <a:ext cx="460995" cy="1283834"/>
          </a:xfrm>
          <a:prstGeom prst="rightArrow">
            <a:avLst>
              <a:gd name="adj1" fmla="val 50000"/>
              <a:gd name="adj2" fmla="val 50000"/>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31751" name="Shape 196"/>
          <p:cNvSpPr txBox="1">
            <a:spLocks noChangeArrowheads="1"/>
          </p:cNvSpPr>
          <p:nvPr/>
        </p:nvSpPr>
        <p:spPr bwMode="auto">
          <a:xfrm>
            <a:off x="612800" y="2298279"/>
            <a:ext cx="3360911" cy="85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r>
              <a:rPr lang="en-US" altLang="en-US" sz="1400">
                <a:solidFill>
                  <a:srgbClr val="000000"/>
                </a:solidFill>
                <a:latin typeface="Gill Sans" charset="0"/>
                <a:sym typeface="Gill Sans" charset="0"/>
              </a:rPr>
              <a:t>Opening and time allocation</a:t>
            </a:r>
          </a:p>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31752" name="Shape 197"/>
          <p:cNvSpPr>
            <a:spLocks noChangeArrowheads="1"/>
          </p:cNvSpPr>
          <p:nvPr/>
        </p:nvSpPr>
        <p:spPr bwMode="auto">
          <a:xfrm>
            <a:off x="3559597" y="1834955"/>
            <a:ext cx="460995" cy="1283834"/>
          </a:xfrm>
          <a:prstGeom prst="rightArrow">
            <a:avLst>
              <a:gd name="adj1" fmla="val 50000"/>
              <a:gd name="adj2" fmla="val 50000"/>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31753" name="Shape 198"/>
          <p:cNvSpPr txBox="1">
            <a:spLocks noChangeArrowheads="1"/>
          </p:cNvSpPr>
          <p:nvPr/>
        </p:nvSpPr>
        <p:spPr bwMode="auto">
          <a:xfrm>
            <a:off x="683121" y="2782689"/>
            <a:ext cx="2507010" cy="129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r>
              <a:rPr lang="en-US" altLang="en-US" sz="1400">
                <a:solidFill>
                  <a:srgbClr val="000000"/>
                </a:solidFill>
                <a:latin typeface="Gill Sans" charset="0"/>
                <a:sym typeface="Gill Sans" charset="0"/>
              </a:rPr>
              <a:t>Specific daily activities, equipment, and time allocation</a:t>
            </a:r>
          </a:p>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31754" name="Shape 199"/>
          <p:cNvSpPr>
            <a:spLocks noChangeArrowheads="1"/>
          </p:cNvSpPr>
          <p:nvPr/>
        </p:nvSpPr>
        <p:spPr bwMode="auto">
          <a:xfrm>
            <a:off x="3607594" y="2589515"/>
            <a:ext cx="508992" cy="1283834"/>
          </a:xfrm>
          <a:prstGeom prst="rightArrow">
            <a:avLst>
              <a:gd name="adj1" fmla="val 50000"/>
              <a:gd name="adj2" fmla="val 50000"/>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31755" name="Shape 200"/>
          <p:cNvSpPr>
            <a:spLocks noChangeArrowheads="1"/>
          </p:cNvSpPr>
          <p:nvPr/>
        </p:nvSpPr>
        <p:spPr bwMode="auto">
          <a:xfrm>
            <a:off x="3609826" y="4421216"/>
            <a:ext cx="445369" cy="1283834"/>
          </a:xfrm>
          <a:prstGeom prst="rightArrow">
            <a:avLst>
              <a:gd name="adj1" fmla="val 50000"/>
              <a:gd name="adj2" fmla="val 50000"/>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
        <p:nvSpPr>
          <p:cNvPr id="31756" name="Shape 201"/>
          <p:cNvSpPr txBox="1">
            <a:spLocks noChangeArrowheads="1"/>
          </p:cNvSpPr>
          <p:nvPr/>
        </p:nvSpPr>
        <p:spPr bwMode="auto">
          <a:xfrm>
            <a:off x="843855" y="4883423"/>
            <a:ext cx="2398738" cy="40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91421" rIns="91421" bIns="91421">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r>
              <a:rPr lang="en-US" altLang="en-US" sz="1400">
                <a:solidFill>
                  <a:srgbClr val="000000"/>
                </a:solidFill>
                <a:latin typeface="Gill Sans" charset="0"/>
                <a:sym typeface="Gill Sans" charset="0"/>
              </a:rPr>
              <a:t>Closing and time allocation</a:t>
            </a:r>
          </a:p>
        </p:txBody>
      </p:sp>
    </p:spTree>
    <p:extLst>
      <p:ext uri="{BB962C8B-B14F-4D97-AF65-F5344CB8AC3E}">
        <p14:creationId xmlns:p14="http://schemas.microsoft.com/office/powerpoint/2010/main" val="2609778727"/>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hape 78"/>
          <p:cNvSpPr>
            <a:spLocks noGrp="1"/>
          </p:cNvSpPr>
          <p:nvPr>
            <p:ph type="title"/>
          </p:nvPr>
        </p:nvSpPr>
        <p:spPr>
          <a:xfrm>
            <a:off x="267890" y="695400"/>
            <a:ext cx="8229824" cy="735583"/>
          </a:xfrm>
        </p:spPr>
        <p:txBody>
          <a:bodyPr>
            <a:spAutoFit/>
          </a:bodyPr>
          <a:lstStyle/>
          <a:p>
            <a:pPr>
              <a:spcBef>
                <a:spcPct val="0"/>
              </a:spcBef>
              <a:buSzTx/>
              <a:buFontTx/>
              <a:buNone/>
            </a:pPr>
            <a:r>
              <a:rPr lang="en-US" altLang="en-US" smtClean="0">
                <a:solidFill>
                  <a:srgbClr val="000000"/>
                </a:solidFill>
                <a:latin typeface="Arial" pitchFamily="34" charset="0"/>
                <a:ea typeface="ヒラギノ角ゴ ProN W3" charset="-128"/>
                <a:cs typeface="Arial" pitchFamily="34" charset="0"/>
                <a:sym typeface="Arial" pitchFamily="34" charset="0"/>
              </a:rPr>
              <a:t>Ways to extend a catching activity</a:t>
            </a:r>
          </a:p>
        </p:txBody>
      </p:sp>
      <p:sp>
        <p:nvSpPr>
          <p:cNvPr id="79" name="Shape 79"/>
          <p:cNvSpPr txBox="1">
            <a:spLocks noGrp="1"/>
          </p:cNvSpPr>
          <p:nvPr>
            <p:ph type="body" idx="1"/>
          </p:nvPr>
        </p:nvSpPr>
        <p:spPr>
          <a:xfrm>
            <a:off x="471041" y="1809378"/>
            <a:ext cx="8229824" cy="4685850"/>
          </a:xfrm>
        </p:spPr>
        <p:txBody>
          <a:bodyPr>
            <a:spAutoFit/>
          </a:bodyPr>
          <a:lstStyle/>
          <a:p>
            <a:pPr>
              <a:defRPr/>
            </a:pPr>
            <a:r>
              <a:rPr lang="en" b="1" dirty="0">
                <a:sym typeface="Ubuntu" charset="0"/>
              </a:rPr>
              <a:t> Simple			</a:t>
            </a:r>
            <a:r>
              <a:rPr lang="en" dirty="0">
                <a:sym typeface="Ubuntu" charset="0"/>
              </a:rPr>
              <a:t>A big beach ball with some slack </a:t>
            </a:r>
          </a:p>
          <a:p>
            <a:pPr>
              <a:defRPr/>
            </a:pPr>
            <a:endParaRPr lang="en" dirty="0">
              <a:sym typeface="Ubuntu" charset="0"/>
            </a:endParaRPr>
          </a:p>
          <a:p>
            <a:pPr marL="2285883" indent="0">
              <a:defRPr/>
            </a:pPr>
            <a:r>
              <a:rPr lang="en-US" dirty="0" smtClean="0">
                <a:sym typeface="Ubuntu" charset="0"/>
              </a:rPr>
              <a:t>	   </a:t>
            </a:r>
            <a:r>
              <a:rPr lang="en" dirty="0" smtClean="0">
                <a:sym typeface="Ubuntu" charset="0"/>
              </a:rPr>
              <a:t>A </a:t>
            </a:r>
            <a:r>
              <a:rPr lang="en" dirty="0">
                <a:sym typeface="Ubuntu" charset="0"/>
              </a:rPr>
              <a:t>taut beach ball</a:t>
            </a:r>
            <a:r>
              <a:rPr lang="en" b="1" dirty="0">
                <a:sym typeface="Ubuntu" charset="0"/>
              </a:rPr>
              <a:t>			</a:t>
            </a:r>
            <a:r>
              <a:rPr lang="en" dirty="0">
                <a:sym typeface="Ubuntu" charset="0"/>
              </a:rPr>
              <a:t>  </a:t>
            </a:r>
          </a:p>
          <a:p>
            <a:pPr>
              <a:defRPr/>
            </a:pPr>
            <a:endParaRPr lang="en" dirty="0">
              <a:sym typeface="Ubuntu" charset="0"/>
            </a:endParaRPr>
          </a:p>
          <a:p>
            <a:pPr>
              <a:defRPr/>
            </a:pPr>
            <a:r>
              <a:rPr lang="en" dirty="0">
                <a:sym typeface="Ubuntu" charset="0"/>
              </a:rPr>
              <a:t>					A 9" or 4" ball				</a:t>
            </a:r>
          </a:p>
          <a:p>
            <a:pPr>
              <a:defRPr/>
            </a:pPr>
            <a:r>
              <a:rPr lang="en" dirty="0">
                <a:sym typeface="Ubuntu" charset="0"/>
              </a:rPr>
              <a:t>							</a:t>
            </a:r>
          </a:p>
          <a:p>
            <a:pPr>
              <a:defRPr/>
            </a:pPr>
            <a:r>
              <a:rPr lang="en" b="1" dirty="0">
                <a:sym typeface="Ubuntu" charset="0"/>
              </a:rPr>
              <a:t>Complex		</a:t>
            </a:r>
            <a:r>
              <a:rPr lang="en" dirty="0">
                <a:sym typeface="Ubuntu" charset="0"/>
              </a:rPr>
              <a:t>A tennis ball	 </a:t>
            </a:r>
          </a:p>
        </p:txBody>
      </p:sp>
      <p:sp>
        <p:nvSpPr>
          <p:cNvPr id="32772" name="Shape 80"/>
          <p:cNvSpPr>
            <a:spLocks noChangeArrowheads="1"/>
          </p:cNvSpPr>
          <p:nvPr/>
        </p:nvSpPr>
        <p:spPr bwMode="auto">
          <a:xfrm>
            <a:off x="1010172" y="3366604"/>
            <a:ext cx="457646" cy="758800"/>
          </a:xfrm>
          <a:prstGeom prst="downArrow">
            <a:avLst>
              <a:gd name="adj1" fmla="val 50000"/>
              <a:gd name="adj2" fmla="val 49937"/>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2673726980"/>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66800" y="381000"/>
            <a:ext cx="6430492" cy="757417"/>
          </a:xfrm>
          <a:prstGeom prst="rect">
            <a:avLst/>
          </a:prstGeom>
          <a:noFill/>
        </p:spPr>
        <p:txBody>
          <a:bodyPr lIns="64264" tIns="32132" rIns="64264" bIns="32132">
            <a:spAutoFit/>
          </a:bodyPr>
          <a:lstStyle/>
          <a:p>
            <a:pPr algn="ctr">
              <a:defRPr/>
            </a:pPr>
            <a:r>
              <a:rPr lang="en-US" sz="4500" dirty="0" smtClean="0">
                <a:solidFill>
                  <a:schemeClr val="bg1"/>
                </a:solidFill>
                <a:latin typeface="+mj-lt"/>
              </a:rPr>
              <a:t>Dispelling Myths </a:t>
            </a:r>
            <a:endParaRPr lang="en-US" sz="4500" dirty="0">
              <a:solidFill>
                <a:schemeClr val="bg1"/>
              </a:solidFill>
              <a:latin typeface="+mj-lt"/>
            </a:endParaRPr>
          </a:p>
        </p:txBody>
      </p:sp>
      <p:sp>
        <p:nvSpPr>
          <p:cNvPr id="13" name="TextBox 12"/>
          <p:cNvSpPr txBox="1"/>
          <p:nvPr/>
        </p:nvSpPr>
        <p:spPr>
          <a:xfrm>
            <a:off x="4818203" y="4234984"/>
            <a:ext cx="1390127"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Year-round</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5188" t="11332" r="36132" b="4636"/>
          <a:stretch/>
        </p:blipFill>
        <p:spPr>
          <a:xfrm>
            <a:off x="0" y="2209005"/>
            <a:ext cx="3250238" cy="374377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296" y="2010952"/>
            <a:ext cx="1753409" cy="2158042"/>
          </a:xfrm>
          <a:prstGeom prst="rect">
            <a:avLst/>
          </a:prstGeom>
        </p:spPr>
      </p:pic>
      <p:sp>
        <p:nvSpPr>
          <p:cNvPr id="18" name="TextBox 17"/>
          <p:cNvSpPr txBox="1"/>
          <p:nvPr/>
        </p:nvSpPr>
        <p:spPr>
          <a:xfrm>
            <a:off x="3959525" y="5416468"/>
            <a:ext cx="1492370"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“Nice”</a:t>
            </a:r>
            <a:endParaRPr lang="en-US" dirty="0">
              <a:solidFill>
                <a:schemeClr val="bg1"/>
              </a:solidFill>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9592" y="3058615"/>
            <a:ext cx="2194291" cy="3281183"/>
          </a:xfrm>
          <a:prstGeom prst="rect">
            <a:avLst/>
          </a:prstGeom>
        </p:spPr>
      </p:pic>
      <p:sp>
        <p:nvSpPr>
          <p:cNvPr id="10" name="TextBox 9"/>
          <p:cNvSpPr txBox="1"/>
          <p:nvPr/>
        </p:nvSpPr>
        <p:spPr>
          <a:xfrm>
            <a:off x="5451895" y="2669621"/>
            <a:ext cx="1291273"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Age</a:t>
            </a:r>
            <a:endParaRPr lang="en-US" dirty="0">
              <a:solidFill>
                <a:schemeClr val="bg1"/>
              </a:solidFill>
            </a:endParaRPr>
          </a:p>
        </p:txBody>
      </p:sp>
      <p:sp>
        <p:nvSpPr>
          <p:cNvPr id="12" name="TextBox 11"/>
          <p:cNvSpPr txBox="1"/>
          <p:nvPr/>
        </p:nvSpPr>
        <p:spPr>
          <a:xfrm>
            <a:off x="5271495" y="3429000"/>
            <a:ext cx="1183556"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Sports </a:t>
            </a:r>
            <a:endParaRPr lang="en-US" dirty="0">
              <a:solidFill>
                <a:schemeClr val="bg1"/>
              </a:solidFill>
            </a:endParaRPr>
          </a:p>
        </p:txBody>
      </p:sp>
      <p:sp>
        <p:nvSpPr>
          <p:cNvPr id="14" name="TextBox 13"/>
          <p:cNvSpPr txBox="1"/>
          <p:nvPr/>
        </p:nvSpPr>
        <p:spPr>
          <a:xfrm>
            <a:off x="3568910" y="4807961"/>
            <a:ext cx="2708695"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Ability</a:t>
            </a:r>
            <a:endParaRPr lang="en-US" dirty="0">
              <a:solidFill>
                <a:schemeClr val="bg1"/>
              </a:solidFill>
            </a:endParaRPr>
          </a:p>
        </p:txBody>
      </p:sp>
    </p:spTree>
    <p:extLst>
      <p:ext uri="{BB962C8B-B14F-4D97-AF65-F5344CB8AC3E}">
        <p14:creationId xmlns:p14="http://schemas.microsoft.com/office/powerpoint/2010/main" val="1999214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hape 85"/>
          <p:cNvSpPr>
            <a:spLocks noGrp="1"/>
          </p:cNvSpPr>
          <p:nvPr>
            <p:ph type="title"/>
          </p:nvPr>
        </p:nvSpPr>
        <p:spPr>
          <a:xfrm>
            <a:off x="457647" y="680889"/>
            <a:ext cx="8228707" cy="736699"/>
          </a:xfrm>
        </p:spPr>
        <p:txBody>
          <a:bodyPr>
            <a:spAutoFit/>
          </a:bodyPr>
          <a:lstStyle/>
          <a:p>
            <a:pPr>
              <a:spcBef>
                <a:spcPct val="0"/>
              </a:spcBef>
              <a:buClr>
                <a:srgbClr val="000000"/>
              </a:buClr>
              <a:buSzPct val="31000"/>
              <a:buFontTx/>
              <a:buNone/>
            </a:pPr>
            <a:r>
              <a:rPr lang="en-US" altLang="en-US" smtClean="0">
                <a:solidFill>
                  <a:srgbClr val="000000"/>
                </a:solidFill>
                <a:latin typeface="Arial" pitchFamily="34" charset="0"/>
                <a:ea typeface="ヒラギノ角ゴ ProN W3" charset="-128"/>
                <a:cs typeface="Arial" pitchFamily="34" charset="0"/>
                <a:sym typeface="Arial" pitchFamily="34" charset="0"/>
              </a:rPr>
              <a:t>Ways to extend a striking activity</a:t>
            </a:r>
          </a:p>
        </p:txBody>
      </p:sp>
      <p:sp>
        <p:nvSpPr>
          <p:cNvPr id="33795" name="Shape 86"/>
          <p:cNvSpPr>
            <a:spLocks noGrp="1"/>
          </p:cNvSpPr>
          <p:nvPr>
            <p:ph type="body" idx="1"/>
          </p:nvPr>
        </p:nvSpPr>
        <p:spPr>
          <a:xfrm>
            <a:off x="457647" y="1600647"/>
            <a:ext cx="8228707" cy="4262657"/>
          </a:xfrm>
        </p:spPr>
        <p:txBody>
          <a:bodyPr>
            <a:spAutoFit/>
          </a:bodyPr>
          <a:lstStyle/>
          <a:p>
            <a:pPr>
              <a:buClr>
                <a:srgbClr val="000000"/>
              </a:buClr>
              <a:buSzPct val="37000"/>
            </a:pPr>
            <a:r>
              <a:rPr lang="en-US" altLang="en-US" b="1" smtClean="0"/>
              <a:t>  Simple					</a:t>
            </a:r>
            <a:r>
              <a:rPr lang="en-US" altLang="en-US" smtClean="0"/>
              <a:t>Your hand</a:t>
            </a:r>
            <a:r>
              <a:rPr lang="en-US" altLang="en-US" b="1" smtClean="0"/>
              <a:t>			</a:t>
            </a:r>
            <a:r>
              <a:rPr lang="en-US" altLang="en-US" smtClean="0"/>
              <a:t>  </a:t>
            </a:r>
          </a:p>
          <a:p>
            <a:endParaRPr lang="en-US" altLang="en-US" smtClean="0"/>
          </a:p>
          <a:p>
            <a:pPr>
              <a:buClr>
                <a:srgbClr val="000000"/>
              </a:buClr>
              <a:buSzPct val="37000"/>
            </a:pPr>
            <a:r>
              <a:rPr lang="en-US" altLang="en-US" smtClean="0"/>
              <a:t>							A paddle</a:t>
            </a:r>
          </a:p>
          <a:p>
            <a:pPr>
              <a:buClr>
                <a:srgbClr val="000000"/>
              </a:buClr>
              <a:buSzPct val="37000"/>
            </a:pPr>
            <a:r>
              <a:rPr lang="en-US" altLang="en-US" smtClean="0"/>
              <a:t>							</a:t>
            </a:r>
          </a:p>
          <a:p>
            <a:pPr>
              <a:buClr>
                <a:srgbClr val="000000"/>
              </a:buClr>
              <a:buSzPct val="37000"/>
            </a:pPr>
            <a:r>
              <a:rPr lang="en-US" altLang="en-US" smtClean="0"/>
              <a:t>							A dowel rod</a:t>
            </a:r>
          </a:p>
          <a:p>
            <a:endParaRPr lang="en-US" altLang="en-US" smtClean="0"/>
          </a:p>
          <a:p>
            <a:pPr>
              <a:buClr>
                <a:srgbClr val="000000"/>
              </a:buClr>
              <a:buSzPct val="37000"/>
            </a:pPr>
            <a:r>
              <a:rPr lang="en-US" altLang="en-US" b="1" smtClean="0"/>
              <a:t>Complex				</a:t>
            </a:r>
            <a:r>
              <a:rPr lang="en-US" altLang="en-US" smtClean="0"/>
              <a:t>A plastic bat</a:t>
            </a:r>
          </a:p>
        </p:txBody>
      </p:sp>
      <p:sp>
        <p:nvSpPr>
          <p:cNvPr id="33796" name="Shape 87"/>
          <p:cNvSpPr>
            <a:spLocks noChangeArrowheads="1"/>
          </p:cNvSpPr>
          <p:nvPr/>
        </p:nvSpPr>
        <p:spPr bwMode="auto">
          <a:xfrm>
            <a:off x="976686" y="3121037"/>
            <a:ext cx="457646" cy="758800"/>
          </a:xfrm>
          <a:prstGeom prst="downArrow">
            <a:avLst>
              <a:gd name="adj1" fmla="val 50000"/>
              <a:gd name="adj2" fmla="val 49937"/>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3652000351"/>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 92"/>
          <p:cNvSpPr>
            <a:spLocks noGrp="1"/>
          </p:cNvSpPr>
          <p:nvPr>
            <p:ph type="title"/>
          </p:nvPr>
        </p:nvSpPr>
        <p:spPr>
          <a:xfrm>
            <a:off x="457647" y="680889"/>
            <a:ext cx="8228707" cy="736699"/>
          </a:xfrm>
        </p:spPr>
        <p:txBody>
          <a:bodyPr>
            <a:spAutoFit/>
          </a:bodyPr>
          <a:lstStyle/>
          <a:p>
            <a:pPr>
              <a:spcBef>
                <a:spcPct val="0"/>
              </a:spcBef>
              <a:buClr>
                <a:srgbClr val="000000"/>
              </a:buClr>
              <a:buSzPct val="31000"/>
              <a:buFontTx/>
              <a:buNone/>
            </a:pPr>
            <a:r>
              <a:rPr lang="en-US" altLang="en-US" smtClean="0">
                <a:solidFill>
                  <a:srgbClr val="000000"/>
                </a:solidFill>
                <a:latin typeface="Arial" pitchFamily="34" charset="0"/>
                <a:ea typeface="ヒラギノ角ゴ ProN W3" charset="-128"/>
                <a:cs typeface="Arial" pitchFamily="34" charset="0"/>
                <a:sym typeface="Arial" pitchFamily="34" charset="0"/>
              </a:rPr>
              <a:t>Ways to extend a kicking activity</a:t>
            </a:r>
          </a:p>
        </p:txBody>
      </p:sp>
      <p:sp>
        <p:nvSpPr>
          <p:cNvPr id="93" name="Shape 93"/>
          <p:cNvSpPr txBox="1">
            <a:spLocks noGrp="1"/>
          </p:cNvSpPr>
          <p:nvPr>
            <p:ph type="body" idx="1"/>
          </p:nvPr>
        </p:nvSpPr>
        <p:spPr>
          <a:xfrm>
            <a:off x="457647" y="1600647"/>
            <a:ext cx="8228707" cy="4262657"/>
          </a:xfrm>
        </p:spPr>
        <p:txBody>
          <a:bodyPr>
            <a:spAutoFit/>
          </a:bodyPr>
          <a:lstStyle/>
          <a:p>
            <a:pPr>
              <a:buClr>
                <a:srgbClr val="000000"/>
              </a:buClr>
              <a:buSzPct val="36666"/>
              <a:buFont typeface="Arial"/>
              <a:buNone/>
              <a:defRPr/>
            </a:pPr>
            <a:r>
              <a:rPr lang="en" b="1" dirty="0">
                <a:sym typeface="Ubuntu" charset="0"/>
              </a:rPr>
              <a:t>Simple					</a:t>
            </a:r>
            <a:r>
              <a:rPr lang="en" dirty="0">
                <a:sym typeface="Ubuntu" charset="0"/>
              </a:rPr>
              <a:t>Stationary ball</a:t>
            </a:r>
            <a:r>
              <a:rPr lang="en" b="1" dirty="0">
                <a:sym typeface="Ubuntu" charset="0"/>
              </a:rPr>
              <a:t>			</a:t>
            </a:r>
            <a:r>
              <a:rPr lang="en" dirty="0">
                <a:sym typeface="Ubuntu" charset="0"/>
              </a:rPr>
              <a:t>  </a:t>
            </a:r>
          </a:p>
          <a:p>
            <a:pPr>
              <a:defRPr/>
            </a:pPr>
            <a:endParaRPr lang="en" dirty="0">
              <a:sym typeface="Ubuntu" charset="0"/>
            </a:endParaRPr>
          </a:p>
          <a:p>
            <a:pPr indent="457177">
              <a:buClr>
                <a:srgbClr val="000000"/>
              </a:buClr>
              <a:buSzPct val="36666"/>
              <a:defRPr/>
            </a:pPr>
            <a:r>
              <a:rPr lang="en" dirty="0">
                <a:sym typeface="Ubuntu" charset="0"/>
              </a:rPr>
              <a:t>						</a:t>
            </a:r>
          </a:p>
          <a:p>
            <a:pPr marL="2743060" indent="457177">
              <a:buClr>
                <a:srgbClr val="000000"/>
              </a:buClr>
              <a:buSzPct val="36666"/>
              <a:defRPr/>
            </a:pPr>
            <a:r>
              <a:rPr lang="en-US" dirty="0" smtClean="0">
                <a:sym typeface="Ubuntu" charset="0"/>
              </a:rPr>
              <a:t>		</a:t>
            </a:r>
            <a:r>
              <a:rPr lang="en" dirty="0" smtClean="0">
                <a:sym typeface="Ubuntu" charset="0"/>
              </a:rPr>
              <a:t>Slow </a:t>
            </a:r>
            <a:r>
              <a:rPr lang="en" dirty="0">
                <a:sym typeface="Ubuntu" charset="0"/>
              </a:rPr>
              <a:t>moving ball</a:t>
            </a:r>
          </a:p>
          <a:p>
            <a:pPr>
              <a:buClr>
                <a:srgbClr val="000000"/>
              </a:buClr>
              <a:buSzPct val="36666"/>
              <a:buFont typeface="Arial"/>
              <a:buNone/>
              <a:defRPr/>
            </a:pPr>
            <a:r>
              <a:rPr lang="en" dirty="0">
                <a:sym typeface="Ubuntu" charset="0"/>
              </a:rPr>
              <a:t>							</a:t>
            </a:r>
          </a:p>
          <a:p>
            <a:pPr>
              <a:buClr>
                <a:srgbClr val="000000"/>
              </a:buClr>
              <a:buSzPct val="36666"/>
              <a:buFont typeface="Arial"/>
              <a:buNone/>
              <a:defRPr/>
            </a:pPr>
            <a:r>
              <a:rPr lang="en" dirty="0">
                <a:sym typeface="Ubuntu" charset="0"/>
              </a:rPr>
              <a:t>						</a:t>
            </a:r>
          </a:p>
          <a:p>
            <a:pPr>
              <a:buClr>
                <a:srgbClr val="000000"/>
              </a:buClr>
              <a:buSzPct val="36666"/>
              <a:buFont typeface="Arial"/>
              <a:buNone/>
              <a:defRPr/>
            </a:pPr>
            <a:r>
              <a:rPr lang="en" b="1" dirty="0">
                <a:sym typeface="Ubuntu" charset="0"/>
              </a:rPr>
              <a:t>Complex				</a:t>
            </a:r>
            <a:r>
              <a:rPr lang="en" dirty="0">
                <a:sym typeface="Ubuntu" charset="0"/>
              </a:rPr>
              <a:t>Fast moving ball</a:t>
            </a:r>
          </a:p>
        </p:txBody>
      </p:sp>
      <p:sp>
        <p:nvSpPr>
          <p:cNvPr id="34820" name="Shape 94"/>
          <p:cNvSpPr>
            <a:spLocks noChangeArrowheads="1"/>
          </p:cNvSpPr>
          <p:nvPr/>
        </p:nvSpPr>
        <p:spPr bwMode="auto">
          <a:xfrm>
            <a:off x="947664" y="3176848"/>
            <a:ext cx="456530" cy="758800"/>
          </a:xfrm>
          <a:prstGeom prst="downArrow">
            <a:avLst>
              <a:gd name="adj1" fmla="val 50000"/>
              <a:gd name="adj2" fmla="val 50059"/>
            </a:avLst>
          </a:prstGeom>
          <a:solidFill>
            <a:schemeClr val="bg2"/>
          </a:solidFill>
          <a:ln w="19050">
            <a:solidFill>
              <a:schemeClr val="tx2"/>
            </a:solidFill>
            <a:round/>
            <a:headEnd/>
            <a:tailEnd/>
          </a:ln>
        </p:spPr>
        <p:txBody>
          <a:bodyPr lIns="91421" tIns="91421" rIns="91421" bIns="91421" anchor="ctr">
            <a:spAutoFit/>
          </a:bodyPr>
          <a:lstStyle>
            <a:lvl1pPr algn="l" eaLnBrk="0" hangingPunct="0">
              <a:lnSpc>
                <a:spcPct val="110000"/>
              </a:lnSpc>
              <a:spcBef>
                <a:spcPts val="1200"/>
              </a:spcBef>
              <a:defRPr sz="3600">
                <a:solidFill>
                  <a:schemeClr val="tx1"/>
                </a:solidFill>
                <a:latin typeface="Ubuntu" pitchFamily="34" charset="0"/>
                <a:ea typeface="ヒラギノ角ゴ ProN W3" charset="-128"/>
                <a:sym typeface="Ubuntu" pitchFamily="34" charset="0"/>
              </a:defRPr>
            </a:lvl1pPr>
            <a:lvl2pPr marL="742950" indent="-285750" algn="l" eaLnBrk="0" hangingPunct="0">
              <a:lnSpc>
                <a:spcPct val="110000"/>
              </a:lnSpc>
              <a:spcBef>
                <a:spcPts val="1200"/>
              </a:spcBef>
              <a:buClr>
                <a:srgbClr val="4F5146"/>
              </a:buClr>
              <a:buSzPct val="80000"/>
              <a:buFont typeface="Ubuntu Light" pitchFamily="34" charset="0"/>
              <a:buChar char="‣"/>
              <a:defRPr sz="3600">
                <a:solidFill>
                  <a:srgbClr val="4F5146"/>
                </a:solidFill>
                <a:latin typeface="Ubuntu Light" pitchFamily="34" charset="0"/>
                <a:ea typeface="ヒラギノ角ゴ ProN W3" charset="-128"/>
                <a:sym typeface="Ubuntu Light" pitchFamily="34" charset="0"/>
              </a:defRPr>
            </a:lvl2pPr>
            <a:lvl3pPr marL="11430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3pPr>
            <a:lvl4pPr marL="16002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4pPr>
            <a:lvl5pPr marL="2057400" indent="-228600" algn="l" eaLnBrk="0" hangingPunct="0">
              <a:lnSpc>
                <a:spcPct val="140000"/>
              </a:lnSpc>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5pPr>
            <a:lvl6pPr marL="25146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6pPr>
            <a:lvl7pPr marL="29718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7pPr>
            <a:lvl8pPr marL="34290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8pPr>
            <a:lvl9pPr marL="3886200" indent="-228600" eaLnBrk="0" fontAlgn="base" hangingPunct="0">
              <a:lnSpc>
                <a:spcPct val="140000"/>
              </a:lnSpc>
              <a:spcBef>
                <a:spcPct val="0"/>
              </a:spcBef>
              <a:spcAft>
                <a:spcPct val="0"/>
              </a:spcAft>
              <a:buClr>
                <a:srgbClr val="4F5146"/>
              </a:buClr>
              <a:buSzPct val="80000"/>
              <a:buFont typeface="Ubuntu Light" pitchFamily="34" charset="0"/>
              <a:buChar char="‣"/>
              <a:defRPr sz="2400">
                <a:solidFill>
                  <a:srgbClr val="4F5146"/>
                </a:solidFill>
                <a:latin typeface="Ubuntu Light" pitchFamily="34" charset="0"/>
                <a:ea typeface="ヒラギノ角ゴ ProN W3" charset="-128"/>
                <a:sym typeface="Ubuntu Light" pitchFamily="34" charset="0"/>
              </a:defRPr>
            </a:lvl9pPr>
          </a:lstStyle>
          <a:p>
            <a:pPr algn="ctr" eaLnBrk="1" hangingPunct="1">
              <a:lnSpc>
                <a:spcPct val="100000"/>
              </a:lnSpc>
              <a:spcBef>
                <a:spcPct val="0"/>
              </a:spcBef>
            </a:pPr>
            <a:endParaRPr lang="en-US" altLang="en-US" sz="3000">
              <a:solidFill>
                <a:srgbClr val="000000"/>
              </a:solidFill>
              <a:latin typeface="Gill Sans" charset="0"/>
              <a:sym typeface="Gill Sans" charset="0"/>
            </a:endParaRPr>
          </a:p>
        </p:txBody>
      </p:sp>
    </p:spTree>
    <p:extLst>
      <p:ext uri="{BB962C8B-B14F-4D97-AF65-F5344CB8AC3E}">
        <p14:creationId xmlns:p14="http://schemas.microsoft.com/office/powerpoint/2010/main" val="3492087076"/>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Based Measures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sz="1800" dirty="0" smtClean="0"/>
              <a:t>Motor Skills checklists</a:t>
            </a:r>
          </a:p>
          <a:p>
            <a:pPr marL="285750" indent="-285750">
              <a:buFont typeface="Arial" panose="020B0604020202020204" pitchFamily="34" charset="0"/>
              <a:buChar char="•"/>
            </a:pPr>
            <a:r>
              <a:rPr lang="en-US" sz="1800" dirty="0" smtClean="0"/>
              <a:t>Guidebook and recording tools available</a:t>
            </a:r>
          </a:p>
          <a:p>
            <a:pPr marL="285750" indent="-285750">
              <a:buFont typeface="Arial" panose="020B0604020202020204" pitchFamily="34" charset="0"/>
              <a:buChar char="•"/>
            </a:pPr>
            <a:r>
              <a:rPr lang="en-US" sz="1800" dirty="0" smtClean="0"/>
              <a:t>How does it look: </a:t>
            </a:r>
          </a:p>
          <a:p>
            <a:r>
              <a:rPr lang="en-US" sz="1800" dirty="0" smtClean="0"/>
              <a:t>There </a:t>
            </a:r>
            <a:r>
              <a:rPr lang="en-US" sz="1800" dirty="0"/>
              <a:t>are 35 items on the Young Athlete Motor Checklist with a possible score of 35 if all items are completed at the highest level. </a:t>
            </a:r>
            <a:endParaRPr lang="en-US" sz="1800" dirty="0" smtClean="0"/>
          </a:p>
          <a:p>
            <a:r>
              <a:rPr lang="en-US" sz="1800" dirty="0" smtClean="0"/>
              <a:t>These </a:t>
            </a:r>
            <a:r>
              <a:rPr lang="en-US" sz="1800" dirty="0"/>
              <a:t>items reflect 5 items in the Stationary Subdomain, 20 items in the Locomotion Subdomain and, 10 items in the Object Manipulation Subdomain</a:t>
            </a:r>
            <a:r>
              <a:rPr lang="en-US" sz="1800" dirty="0" smtClean="0"/>
              <a:t>.</a:t>
            </a:r>
          </a:p>
          <a:p>
            <a:r>
              <a:rPr lang="en-US" sz="1800" dirty="0" smtClean="0"/>
              <a:t> </a:t>
            </a:r>
            <a:r>
              <a:rPr lang="en-US" sz="1800" dirty="0"/>
              <a:t>For each item, the tester should give the child two chances to complete the skill, and to receive a “1,” the child has to successfully complete the skill only one of the two times. The next page is used to record the child’s score on each subdomain and the final score. </a:t>
            </a:r>
          </a:p>
          <a:p>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22</a:t>
            </a:fld>
            <a:endParaRPr lang="en-US"/>
          </a:p>
        </p:txBody>
      </p:sp>
    </p:spTree>
    <p:extLst>
      <p:ext uri="{BB962C8B-B14F-4D97-AF65-F5344CB8AC3E}">
        <p14:creationId xmlns:p14="http://schemas.microsoft.com/office/powerpoint/2010/main" val="379933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for reporting</a:t>
            </a:r>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23</a:t>
            </a:fld>
            <a:endParaRPr lang="en-US"/>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4513" y="1837529"/>
            <a:ext cx="7912100" cy="427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292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Balance and Trunk Control</a:t>
            </a:r>
          </a:p>
          <a:p>
            <a:pPr marL="387350" lvl="1"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24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16592206"/>
              </p:ext>
            </p:extLst>
          </p:nvPr>
        </p:nvGraphicFramePr>
        <p:xfrm>
          <a:off x="933600" y="2252533"/>
          <a:ext cx="7912099" cy="2207324"/>
        </p:xfrm>
        <a:graphic>
          <a:graphicData uri="http://schemas.openxmlformats.org/drawingml/2006/table">
            <a:tbl>
              <a:tblPr firstRow="1" firstCol="1" bandRow="1">
                <a:tableStyleId>{5C22544A-7EE6-4342-B048-85BDC9FD1C3A}</a:tableStyleId>
              </a:tblPr>
              <a:tblGrid>
                <a:gridCol w="1245814"/>
                <a:gridCol w="3882910"/>
                <a:gridCol w="2783375"/>
              </a:tblGrid>
              <a:tr h="2207324">
                <a:tc>
                  <a:txBody>
                    <a:bodyPr/>
                    <a:lstStyle/>
                    <a:p>
                      <a:pPr marL="342900" lvl="0" indent="-342900">
                        <a:buFont typeface="+mj-lt"/>
                        <a:buAutoNum type="arabicPeriod"/>
                      </a:pPr>
                      <a:r>
                        <a:rPr lang="en-US" sz="1000">
                          <a:effectLst/>
                        </a:rPr>
                        <a:t>Stand on One Foot: Timed 1-5 seconds</a:t>
                      </a:r>
                      <a:endParaRPr lang="en-US" sz="9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 </a:t>
                      </a:r>
                      <a:endParaRPr lang="en-US" sz="1100">
                        <a:effectLst/>
                        <a:latin typeface="Times New Roman"/>
                        <a:ea typeface="Calibri"/>
                      </a:endParaRPr>
                    </a:p>
                  </a:txBody>
                  <a:tcPr marL="62464" marR="62464" marT="0" marB="0" anchor="ctr"/>
                </a:tc>
                <a:tc>
                  <a:txBody>
                    <a:bodyPr/>
                    <a:lstStyle/>
                    <a:p>
                      <a:pPr marL="57150" marR="0">
                        <a:spcBef>
                          <a:spcPts val="0"/>
                        </a:spcBef>
                        <a:spcAft>
                          <a:spcPts val="0"/>
                        </a:spcAft>
                      </a:pPr>
                      <a:r>
                        <a:rPr lang="en-US" sz="1000" dirty="0">
                          <a:effectLst/>
                        </a:rPr>
                        <a:t> </a:t>
                      </a:r>
                      <a:endParaRPr lang="en-US" sz="1100" dirty="0">
                        <a:effectLst/>
                      </a:endParaRPr>
                    </a:p>
                    <a:p>
                      <a:pPr marL="57150" marR="0">
                        <a:spcBef>
                          <a:spcPts val="0"/>
                        </a:spcBef>
                        <a:spcAft>
                          <a:spcPts val="0"/>
                        </a:spcAft>
                      </a:pPr>
                      <a:r>
                        <a:rPr lang="en-US" sz="1000" dirty="0">
                          <a:effectLst/>
                        </a:rPr>
                        <a:t>Need: Stopwatch</a:t>
                      </a:r>
                      <a:endParaRPr lang="en-US" sz="1100" dirty="0">
                        <a:effectLst/>
                      </a:endParaRPr>
                    </a:p>
                    <a:p>
                      <a:pPr marL="57150" marR="0">
                        <a:spcBef>
                          <a:spcPts val="0"/>
                        </a:spcBef>
                        <a:spcAft>
                          <a:spcPts val="0"/>
                        </a:spcAft>
                      </a:pPr>
                      <a:r>
                        <a:rPr lang="en-US" sz="1000" dirty="0">
                          <a:effectLst/>
                        </a:rPr>
                        <a:t> </a:t>
                      </a:r>
                      <a:endParaRPr lang="en-US" sz="1100" dirty="0">
                        <a:effectLst/>
                      </a:endParaRPr>
                    </a:p>
                    <a:p>
                      <a:pPr marL="57150" marR="0">
                        <a:spcBef>
                          <a:spcPts val="0"/>
                        </a:spcBef>
                        <a:spcAft>
                          <a:spcPts val="0"/>
                        </a:spcAft>
                      </a:pPr>
                      <a:r>
                        <a:rPr lang="en-US" sz="1000" dirty="0">
                          <a:effectLst/>
                        </a:rPr>
                        <a:t>Demonstrate: Stand on 1 foot with other leg bent at the knee, hands on your hips.</a:t>
                      </a:r>
                      <a:endParaRPr lang="en-US" sz="1100" dirty="0">
                        <a:effectLst/>
                      </a:endParaRPr>
                    </a:p>
                    <a:p>
                      <a:pPr marL="57150" marR="0">
                        <a:spcBef>
                          <a:spcPts val="0"/>
                        </a:spcBef>
                        <a:spcAft>
                          <a:spcPts val="0"/>
                        </a:spcAft>
                      </a:pPr>
                      <a:r>
                        <a:rPr lang="en-US" sz="1000" dirty="0">
                          <a:effectLst/>
                        </a:rPr>
                        <a:t> </a:t>
                      </a:r>
                      <a:endParaRPr lang="en-US" sz="1100" dirty="0">
                        <a:effectLst/>
                      </a:endParaRPr>
                    </a:p>
                    <a:p>
                      <a:pPr marL="57150" marR="0">
                        <a:spcBef>
                          <a:spcPts val="0"/>
                        </a:spcBef>
                        <a:spcAft>
                          <a:spcPts val="0"/>
                        </a:spcAft>
                      </a:pPr>
                      <a:r>
                        <a:rPr lang="en-US" sz="1000" dirty="0">
                          <a:effectLst/>
                        </a:rPr>
                        <a:t>Say: “Do what I did. Put your hands on your hips and stand on one foot.”</a:t>
                      </a:r>
                      <a:endParaRPr lang="en-US" sz="1100" dirty="0">
                        <a:effectLst/>
                      </a:endParaRPr>
                    </a:p>
                    <a:p>
                      <a:pPr marL="57150" marR="0">
                        <a:spcBef>
                          <a:spcPts val="0"/>
                        </a:spcBef>
                        <a:spcAft>
                          <a:spcPts val="0"/>
                        </a:spcAft>
                      </a:pPr>
                      <a:r>
                        <a:rPr lang="en-US" sz="1000" dirty="0">
                          <a:effectLst/>
                        </a:rPr>
                        <a:t> </a:t>
                      </a:r>
                      <a:endParaRPr lang="en-US" sz="1100" dirty="0">
                        <a:effectLst/>
                      </a:endParaRPr>
                    </a:p>
                    <a:p>
                      <a:pPr marL="57150" marR="0">
                        <a:spcBef>
                          <a:spcPts val="0"/>
                        </a:spcBef>
                        <a:spcAft>
                          <a:spcPts val="0"/>
                        </a:spcAft>
                      </a:pPr>
                      <a:r>
                        <a:rPr lang="en-US" sz="1000" dirty="0">
                          <a:effectLst/>
                        </a:rPr>
                        <a:t>Observe and time how long the child can stand on one foot. </a:t>
                      </a:r>
                      <a:endParaRPr lang="en-US" sz="1100" dirty="0">
                        <a:effectLst/>
                        <a:latin typeface="Times New Roman"/>
                        <a:ea typeface="Calibri"/>
                      </a:endParaRPr>
                    </a:p>
                  </a:txBody>
                  <a:tcPr marL="62464" marR="62464" marT="0" marB="0" anchor="ctr"/>
                </a:tc>
                <a:tc>
                  <a:txBody>
                    <a:bodyPr/>
                    <a:lstStyle/>
                    <a:p>
                      <a:pPr marL="160020" marR="0" indent="-160020">
                        <a:spcBef>
                          <a:spcPts val="0"/>
                        </a:spcBef>
                        <a:spcAft>
                          <a:spcPts val="0"/>
                        </a:spcAft>
                      </a:pPr>
                      <a:r>
                        <a:rPr lang="en-US" sz="1000" dirty="0">
                          <a:effectLst/>
                        </a:rPr>
                        <a:t> </a:t>
                      </a:r>
                      <a:endParaRPr lang="en-US" sz="1100" dirty="0">
                        <a:effectLst/>
                      </a:endParaRPr>
                    </a:p>
                    <a:p>
                      <a:pPr marL="33020" marR="0">
                        <a:spcBef>
                          <a:spcPts val="0"/>
                        </a:spcBef>
                        <a:spcAft>
                          <a:spcPts val="0"/>
                        </a:spcAft>
                      </a:pPr>
                      <a:r>
                        <a:rPr lang="en-US" sz="1000" dirty="0">
                          <a:effectLst/>
                        </a:rPr>
                        <a:t>NO - Child requires help to stand on one foot or stands on one foot for less than 1 second.</a:t>
                      </a:r>
                      <a:endParaRPr lang="en-US" sz="1100" dirty="0">
                        <a:effectLst/>
                      </a:endParaRPr>
                    </a:p>
                    <a:p>
                      <a:pPr marL="33020" marR="0" indent="-160020">
                        <a:spcBef>
                          <a:spcPts val="0"/>
                        </a:spcBef>
                        <a:spcAft>
                          <a:spcPts val="0"/>
                        </a:spcAft>
                      </a:pPr>
                      <a:r>
                        <a:rPr lang="en-US" sz="1000" dirty="0">
                          <a:effectLst/>
                        </a:rPr>
                        <a:t> </a:t>
                      </a:r>
                      <a:endParaRPr lang="en-US" sz="1100" dirty="0">
                        <a:effectLst/>
                      </a:endParaRPr>
                    </a:p>
                    <a:p>
                      <a:pPr marL="33020" marR="0" indent="-160020">
                        <a:spcBef>
                          <a:spcPts val="0"/>
                        </a:spcBef>
                        <a:spcAft>
                          <a:spcPts val="0"/>
                        </a:spcAft>
                      </a:pPr>
                      <a:r>
                        <a:rPr lang="en-US" sz="1000" dirty="0">
                          <a:effectLst/>
                        </a:rPr>
                        <a:t> </a:t>
                      </a:r>
                      <a:endParaRPr lang="en-US" sz="1100" dirty="0">
                        <a:effectLst/>
                      </a:endParaRPr>
                    </a:p>
                    <a:p>
                      <a:pPr marL="33020" marR="0">
                        <a:spcBef>
                          <a:spcPts val="0"/>
                        </a:spcBef>
                        <a:spcAft>
                          <a:spcPts val="0"/>
                        </a:spcAft>
                      </a:pPr>
                      <a:r>
                        <a:rPr lang="en-US" sz="1000" dirty="0">
                          <a:effectLst/>
                        </a:rPr>
                        <a:t>YES - Child stands on 1 foot with hands on hips for 1-5 seconds or more.</a:t>
                      </a:r>
                      <a:endParaRPr lang="en-US" sz="1100" dirty="0">
                        <a:effectLst/>
                      </a:endParaRPr>
                    </a:p>
                    <a:p>
                      <a:pPr marL="0" marR="0">
                        <a:spcBef>
                          <a:spcPts val="0"/>
                        </a:spcBef>
                        <a:spcAft>
                          <a:spcPts val="0"/>
                        </a:spcAft>
                      </a:pPr>
                      <a:r>
                        <a:rPr lang="en-US" sz="1000" dirty="0">
                          <a:effectLst/>
                        </a:rPr>
                        <a:t> </a:t>
                      </a:r>
                      <a:endParaRPr lang="en-US" sz="1100" dirty="0">
                        <a:effectLst/>
                        <a:latin typeface="Times New Roman"/>
                        <a:ea typeface="Calibri"/>
                      </a:endParaRPr>
                    </a:p>
                  </a:txBody>
                  <a:tcPr marL="62464" marR="62464" marT="0" marB="0"/>
                </a:tc>
              </a:tr>
            </a:tbl>
          </a:graphicData>
        </a:graphic>
      </p:graphicFrame>
    </p:spTree>
    <p:extLst>
      <p:ext uri="{BB962C8B-B14F-4D97-AF65-F5344CB8AC3E}">
        <p14:creationId xmlns:p14="http://schemas.microsoft.com/office/powerpoint/2010/main" val="167123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Throw</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25</a:t>
            </a:fld>
            <a:endParaRPr lang="en-US"/>
          </a:p>
        </p:txBody>
      </p:sp>
      <p:graphicFrame>
        <p:nvGraphicFramePr>
          <p:cNvPr id="5" name="Table 4"/>
          <p:cNvGraphicFramePr>
            <a:graphicFrameLocks noGrp="1"/>
          </p:cNvGraphicFramePr>
          <p:nvPr/>
        </p:nvGraphicFramePr>
        <p:xfrm>
          <a:off x="544513" y="3363913"/>
          <a:ext cx="7912099" cy="1219200"/>
        </p:xfrm>
        <a:graphic>
          <a:graphicData uri="http://schemas.openxmlformats.org/drawingml/2006/table">
            <a:tbl>
              <a:tblPr firstRow="1" firstCol="1" bandRow="1">
                <a:tableStyleId>{5C22544A-7EE6-4342-B048-85BDC9FD1C3A}</a:tableStyleId>
              </a:tblPr>
              <a:tblGrid>
                <a:gridCol w="1727125"/>
                <a:gridCol w="2571537"/>
                <a:gridCol w="1867162"/>
                <a:gridCol w="883311"/>
                <a:gridCol w="862964"/>
              </a:tblGrid>
              <a:tr h="1051533">
                <a:tc>
                  <a:txBody>
                    <a:bodyPr/>
                    <a:lstStyle/>
                    <a:p>
                      <a:pPr marL="342900" marR="0" lvl="0" indent="-342900">
                        <a:spcBef>
                          <a:spcPts val="0"/>
                        </a:spcBef>
                        <a:spcAft>
                          <a:spcPts val="0"/>
                        </a:spcAft>
                        <a:buFont typeface="+mj-lt"/>
                        <a:buAutoNum type="arabicPeriod"/>
                      </a:pPr>
                      <a:r>
                        <a:rPr lang="en-US" sz="1000">
                          <a:effectLst/>
                        </a:rPr>
                        <a:t>Catch a Large Ball: Advanced</a:t>
                      </a:r>
                      <a:endParaRPr lang="en-US" sz="1100">
                        <a:effectLst/>
                        <a:latin typeface="Times New Roman"/>
                        <a:ea typeface="Calibri"/>
                      </a:endParaRPr>
                    </a:p>
                  </a:txBody>
                  <a:tcPr marL="61453" marR="61453" marT="0" marB="0" anchor="ctr"/>
                </a:tc>
                <a:tc>
                  <a:txBody>
                    <a:bodyPr/>
                    <a:lstStyle/>
                    <a:p>
                      <a:pPr marL="0" marR="0">
                        <a:spcBef>
                          <a:spcPts val="0"/>
                        </a:spcBef>
                        <a:spcAft>
                          <a:spcPts val="0"/>
                        </a:spcAft>
                      </a:pPr>
                      <a:r>
                        <a:rPr lang="en-US" sz="1000">
                          <a:effectLst/>
                        </a:rPr>
                        <a:t>Need: Large ball.</a:t>
                      </a:r>
                      <a:endParaRPr lang="en-US" sz="11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Demonstrate: Stand or kneel 1.5 meters from child. Toss the ball so it arrives at the child’s chest height. </a:t>
                      </a:r>
                      <a:endParaRPr lang="en-US" sz="11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Say: “Catch the ball.” </a:t>
                      </a:r>
                      <a:endParaRPr lang="en-US" sz="1100">
                        <a:effectLst/>
                        <a:latin typeface="Times New Roman"/>
                        <a:ea typeface="Calibri"/>
                      </a:endParaRPr>
                    </a:p>
                  </a:txBody>
                  <a:tcPr marL="61453" marR="61453" marT="0" marB="0" anchor="ctr"/>
                </a:tc>
                <a:tc>
                  <a:txBody>
                    <a:bodyPr/>
                    <a:lstStyle/>
                    <a:p>
                      <a:pPr marL="99695" marR="0">
                        <a:spcBef>
                          <a:spcPts val="0"/>
                        </a:spcBef>
                        <a:spcAft>
                          <a:spcPts val="0"/>
                        </a:spcAft>
                      </a:pPr>
                      <a:r>
                        <a:rPr lang="en-US" sz="1000">
                          <a:effectLst/>
                        </a:rPr>
                        <a:t>NO- Child does not catch the ball or the child catches the ball using both their arms and hands.</a:t>
                      </a:r>
                      <a:endParaRPr lang="en-US" sz="1100">
                        <a:effectLst/>
                      </a:endParaRPr>
                    </a:p>
                    <a:p>
                      <a:pPr marL="466725" marR="0" indent="-352425">
                        <a:spcBef>
                          <a:spcPts val="0"/>
                        </a:spcBef>
                        <a:spcAft>
                          <a:spcPts val="0"/>
                        </a:spcAft>
                      </a:pPr>
                      <a:r>
                        <a:rPr lang="en-US" sz="1000">
                          <a:effectLst/>
                        </a:rPr>
                        <a:t> </a:t>
                      </a:r>
                      <a:endParaRPr lang="en-US" sz="1100">
                        <a:effectLst/>
                      </a:endParaRPr>
                    </a:p>
                    <a:p>
                      <a:pPr marL="114300" marR="0">
                        <a:spcBef>
                          <a:spcPts val="0"/>
                        </a:spcBef>
                        <a:spcAft>
                          <a:spcPts val="0"/>
                        </a:spcAft>
                      </a:pPr>
                      <a:r>
                        <a:rPr lang="en-US" sz="1000">
                          <a:effectLst/>
                        </a:rPr>
                        <a:t>YES- Child catches the ball using only their hands with arms bent at elbows.</a:t>
                      </a:r>
                      <a:endParaRPr lang="en-US" sz="1100">
                        <a:effectLst/>
                        <a:latin typeface="Times New Roman"/>
                        <a:ea typeface="Calibri"/>
                      </a:endParaRPr>
                    </a:p>
                  </a:txBody>
                  <a:tcPr marL="61453" marR="61453" marT="0" marB="0"/>
                </a:tc>
                <a:tc>
                  <a:txBody>
                    <a:bodyPr/>
                    <a:lstStyle/>
                    <a:p>
                      <a:pPr marL="114300" marR="0">
                        <a:spcBef>
                          <a:spcPts val="0"/>
                        </a:spcBef>
                        <a:spcAft>
                          <a:spcPts val="0"/>
                        </a:spcAft>
                      </a:pPr>
                      <a:r>
                        <a:rPr lang="en-US" sz="1100">
                          <a:effectLst/>
                        </a:rPr>
                        <a:t> </a:t>
                      </a:r>
                      <a:endParaRPr lang="en-US" sz="1100">
                        <a:effectLst/>
                        <a:latin typeface="Times New Roman"/>
                        <a:ea typeface="Calibri"/>
                      </a:endParaRPr>
                    </a:p>
                  </a:txBody>
                  <a:tcPr marL="61453" marR="61453" marT="0" marB="0"/>
                </a:tc>
                <a:tc>
                  <a:txBody>
                    <a:bodyPr/>
                    <a:lstStyle/>
                    <a:p>
                      <a:pPr marL="114300" marR="0">
                        <a:spcBef>
                          <a:spcPts val="0"/>
                        </a:spcBef>
                        <a:spcAft>
                          <a:spcPts val="0"/>
                        </a:spcAft>
                      </a:pPr>
                      <a:r>
                        <a:rPr lang="en-US" sz="1100">
                          <a:effectLst/>
                        </a:rPr>
                        <a:t> </a:t>
                      </a:r>
                      <a:endParaRPr lang="en-US" sz="1100">
                        <a:effectLst/>
                        <a:latin typeface="Times New Roman"/>
                        <a:ea typeface="Calibri"/>
                      </a:endParaRPr>
                    </a:p>
                  </a:txBody>
                  <a:tcPr marL="61453" marR="61453"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25730462"/>
              </p:ext>
            </p:extLst>
          </p:nvPr>
        </p:nvGraphicFramePr>
        <p:xfrm>
          <a:off x="544513" y="2678113"/>
          <a:ext cx="7912099" cy="3412136"/>
        </p:xfrm>
        <a:graphic>
          <a:graphicData uri="http://schemas.openxmlformats.org/drawingml/2006/table">
            <a:tbl>
              <a:tblPr firstRow="1" firstCol="1" bandRow="1">
                <a:tableStyleId>{5C22544A-7EE6-4342-B048-85BDC9FD1C3A}</a:tableStyleId>
              </a:tblPr>
              <a:tblGrid>
                <a:gridCol w="390826"/>
                <a:gridCol w="1641812"/>
                <a:gridCol w="2444513"/>
                <a:gridCol w="1774932"/>
                <a:gridCol w="839679"/>
                <a:gridCol w="820337"/>
              </a:tblGrid>
              <a:tr h="3412136">
                <a:tc>
                  <a:txBody>
                    <a:bodyPr/>
                    <a:lstStyle/>
                    <a:p>
                      <a:pPr marL="71755" marR="71755" algn="ctr">
                        <a:spcBef>
                          <a:spcPts val="0"/>
                        </a:spcBef>
                        <a:spcAft>
                          <a:spcPts val="0"/>
                        </a:spcAft>
                      </a:pPr>
                      <a:r>
                        <a:rPr lang="en-US" sz="1100">
                          <a:effectLst/>
                        </a:rPr>
                        <a:t>THROW</a:t>
                      </a:r>
                      <a:endParaRPr lang="en-US" sz="1100">
                        <a:effectLst/>
                        <a:latin typeface="Times New Roman"/>
                        <a:ea typeface="Calibri"/>
                      </a:endParaRPr>
                    </a:p>
                  </a:txBody>
                  <a:tcPr marL="61453" marR="61453" marT="0" marB="0" vert="vert270" anchor="ctr"/>
                </a:tc>
                <a:tc>
                  <a:txBody>
                    <a:bodyPr/>
                    <a:lstStyle/>
                    <a:p>
                      <a:pPr marL="342900" marR="0" lvl="0" indent="-342900">
                        <a:spcBef>
                          <a:spcPts val="0"/>
                        </a:spcBef>
                        <a:spcAft>
                          <a:spcPts val="0"/>
                        </a:spcAft>
                        <a:buFont typeface="+mj-lt"/>
                        <a:buAutoNum type="arabicPeriod"/>
                      </a:pPr>
                      <a:r>
                        <a:rPr lang="en-US" sz="1000">
                          <a:effectLst/>
                        </a:rPr>
                        <a:t>Underhand Throw:  </a:t>
                      </a:r>
                      <a:endParaRPr lang="en-US" sz="1100">
                        <a:effectLst/>
                      </a:endParaRPr>
                    </a:p>
                    <a:p>
                      <a:pPr marL="171450" marR="0">
                        <a:spcBef>
                          <a:spcPts val="0"/>
                        </a:spcBef>
                        <a:spcAft>
                          <a:spcPts val="0"/>
                        </a:spcAft>
                      </a:pPr>
                      <a:r>
                        <a:rPr lang="en-US" sz="1000">
                          <a:effectLst/>
                        </a:rPr>
                        <a:t>Short Distance (1 meter)</a:t>
                      </a:r>
                      <a:endParaRPr lang="en-US" sz="11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 </a:t>
                      </a:r>
                      <a:endParaRPr lang="en-US" sz="1100">
                        <a:effectLst/>
                        <a:latin typeface="Times New Roman"/>
                        <a:ea typeface="Calibri"/>
                      </a:endParaRPr>
                    </a:p>
                  </a:txBody>
                  <a:tcPr marL="61453" marR="61453" marT="0" marB="0" anchor="ctr"/>
                </a:tc>
                <a:tc>
                  <a:txBody>
                    <a:bodyPr/>
                    <a:lstStyle/>
                    <a:p>
                      <a:pPr marL="0" marR="0">
                        <a:spcBef>
                          <a:spcPts val="0"/>
                        </a:spcBef>
                        <a:spcAft>
                          <a:spcPts val="0"/>
                        </a:spcAft>
                      </a:pPr>
                      <a:r>
                        <a:rPr lang="en-US" sz="1000" dirty="0">
                          <a:effectLst/>
                        </a:rPr>
                        <a:t>Need: Small ball, 1 meter line</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Demonstrate: Throw a ball underhand at least 1 meter. </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Next: Give the ball to the child.</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Say: “Do what I did. Throw the ball underhand as far as you can.”</a:t>
                      </a:r>
                      <a:endParaRPr lang="en-US" sz="1100" dirty="0">
                        <a:effectLst/>
                        <a:latin typeface="Times New Roman"/>
                        <a:ea typeface="Calibri"/>
                      </a:endParaRPr>
                    </a:p>
                  </a:txBody>
                  <a:tcPr marL="61453" marR="61453" marT="0" marB="0" anchor="ctr"/>
                </a:tc>
                <a:tc>
                  <a:txBody>
                    <a:bodyPr/>
                    <a:lstStyle/>
                    <a:p>
                      <a:pPr marL="102870" marR="0">
                        <a:spcBef>
                          <a:spcPts val="0"/>
                        </a:spcBef>
                        <a:spcAft>
                          <a:spcPts val="0"/>
                        </a:spcAft>
                      </a:pPr>
                      <a:r>
                        <a:rPr lang="en-US" sz="1000">
                          <a:effectLst/>
                        </a:rPr>
                        <a:t>NO- Child drops the ball or throws in any direction other than forward or, child throws the ball less than 1 meter.)</a:t>
                      </a:r>
                      <a:endParaRPr lang="en-US" sz="1100">
                        <a:effectLst/>
                      </a:endParaRPr>
                    </a:p>
                    <a:p>
                      <a:pPr marL="102870" marR="0">
                        <a:spcBef>
                          <a:spcPts val="0"/>
                        </a:spcBef>
                        <a:spcAft>
                          <a:spcPts val="0"/>
                        </a:spcAft>
                      </a:pPr>
                      <a:r>
                        <a:rPr lang="en-US" sz="1000">
                          <a:effectLst/>
                        </a:rPr>
                        <a:t> </a:t>
                      </a:r>
                      <a:endParaRPr lang="en-US" sz="1100">
                        <a:effectLst/>
                      </a:endParaRPr>
                    </a:p>
                    <a:p>
                      <a:pPr marL="102870" marR="0">
                        <a:spcBef>
                          <a:spcPts val="0"/>
                        </a:spcBef>
                        <a:spcAft>
                          <a:spcPts val="0"/>
                        </a:spcAft>
                      </a:pPr>
                      <a:r>
                        <a:rPr lang="en-US" sz="1000">
                          <a:effectLst/>
                        </a:rPr>
                        <a:t>YES - Child throws the ball underhand so the ball travels forward 1 meter or more.</a:t>
                      </a:r>
                      <a:endParaRPr lang="en-US" sz="1100">
                        <a:effectLst/>
                        <a:latin typeface="Times New Roman"/>
                        <a:ea typeface="Calibri"/>
                      </a:endParaRPr>
                    </a:p>
                  </a:txBody>
                  <a:tcPr marL="61453" marR="61453" marT="0" marB="0" anchor="ctr"/>
                </a:tc>
                <a:tc>
                  <a:txBody>
                    <a:bodyPr/>
                    <a:lstStyle/>
                    <a:p>
                      <a:pPr marL="114300" marR="0" indent="-125730" algn="ctr">
                        <a:spcBef>
                          <a:spcPts val="0"/>
                        </a:spcBef>
                        <a:spcAft>
                          <a:spcPts val="0"/>
                        </a:spcAft>
                      </a:pPr>
                      <a:r>
                        <a:rPr lang="en-US" sz="1100">
                          <a:effectLst/>
                        </a:rPr>
                        <a:t>Distance:</a:t>
                      </a:r>
                    </a:p>
                    <a:p>
                      <a:pPr marL="114300" marR="0" algn="ctr">
                        <a:spcBef>
                          <a:spcPts val="0"/>
                        </a:spcBef>
                        <a:spcAft>
                          <a:spcPts val="0"/>
                        </a:spcAft>
                      </a:pPr>
                      <a:r>
                        <a:rPr lang="en-US" sz="1100">
                          <a:effectLst/>
                        </a:rPr>
                        <a:t> </a:t>
                      </a:r>
                    </a:p>
                    <a:p>
                      <a:pPr marL="114300" marR="0" algn="ctr">
                        <a:spcBef>
                          <a:spcPts val="0"/>
                        </a:spcBef>
                        <a:spcAft>
                          <a:spcPts val="0"/>
                        </a:spcAft>
                      </a:pPr>
                      <a:r>
                        <a:rPr lang="en-US" sz="1100">
                          <a:effectLst/>
                        </a:rPr>
                        <a:t>_____</a:t>
                      </a:r>
                      <a:endParaRPr lang="en-US" sz="1100">
                        <a:effectLst/>
                        <a:latin typeface="Times New Roman"/>
                        <a:ea typeface="Calibri"/>
                      </a:endParaRPr>
                    </a:p>
                  </a:txBody>
                  <a:tcPr marL="61453" marR="61453" marT="0" marB="0" anchor="b"/>
                </a:tc>
                <a:tc>
                  <a:txBody>
                    <a:bodyPr/>
                    <a:lstStyle/>
                    <a:p>
                      <a:pPr marL="114300" marR="0" indent="-125730" algn="ctr">
                        <a:spcBef>
                          <a:spcPts val="0"/>
                        </a:spcBef>
                        <a:spcAft>
                          <a:spcPts val="0"/>
                        </a:spcAft>
                      </a:pPr>
                      <a:r>
                        <a:rPr lang="en-US" sz="1100" dirty="0">
                          <a:effectLst/>
                        </a:rPr>
                        <a:t>Distance:</a:t>
                      </a:r>
                    </a:p>
                    <a:p>
                      <a:pPr marL="114300" marR="0" algn="ctr">
                        <a:spcBef>
                          <a:spcPts val="0"/>
                        </a:spcBef>
                        <a:spcAft>
                          <a:spcPts val="0"/>
                        </a:spcAft>
                      </a:pPr>
                      <a:r>
                        <a:rPr lang="en-US" sz="1100" dirty="0">
                          <a:effectLst/>
                        </a:rPr>
                        <a:t> </a:t>
                      </a:r>
                    </a:p>
                    <a:p>
                      <a:pPr marL="114300" marR="0" algn="ctr">
                        <a:spcBef>
                          <a:spcPts val="0"/>
                        </a:spcBef>
                        <a:spcAft>
                          <a:spcPts val="0"/>
                        </a:spcAft>
                      </a:pPr>
                      <a:r>
                        <a:rPr lang="en-US" sz="1100" dirty="0">
                          <a:effectLst/>
                        </a:rPr>
                        <a:t>_____</a:t>
                      </a:r>
                      <a:endParaRPr lang="en-US" sz="1100" dirty="0">
                        <a:effectLst/>
                        <a:latin typeface="Times New Roman"/>
                        <a:ea typeface="Calibri"/>
                      </a:endParaRPr>
                    </a:p>
                  </a:txBody>
                  <a:tcPr marL="61453" marR="61453" marT="0" marB="0" anchor="b"/>
                </a:tc>
              </a:tr>
            </a:tbl>
          </a:graphicData>
        </a:graphic>
      </p:graphicFrame>
      <p:sp>
        <p:nvSpPr>
          <p:cNvPr id="7" name="Rectangle 1"/>
          <p:cNvSpPr>
            <a:spLocks noChangeArrowheads="1"/>
          </p:cNvSpPr>
          <p:nvPr/>
        </p:nvSpPr>
        <p:spPr bwMode="auto">
          <a:xfrm>
            <a:off x="544513" y="3287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8769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Catch</a:t>
            </a:r>
          </a:p>
          <a:p>
            <a:pPr marL="0" indent="0"/>
            <a:endParaRPr lang="en-US" dirty="0" smtClean="0"/>
          </a:p>
        </p:txBody>
      </p:sp>
      <p:sp>
        <p:nvSpPr>
          <p:cNvPr id="4" name="Slide Number Placeholder 3"/>
          <p:cNvSpPr>
            <a:spLocks noGrp="1"/>
          </p:cNvSpPr>
          <p:nvPr>
            <p:ph type="sldNum" sz="quarter" idx="10"/>
          </p:nvPr>
        </p:nvSpPr>
        <p:spPr/>
        <p:txBody>
          <a:bodyPr/>
          <a:lstStyle/>
          <a:p>
            <a:fld id="{62FADDA2-E13B-F548-856B-05843CC20AFE}" type="slidenum">
              <a:rPr lang="en-US" smtClean="0"/>
              <a:pPr/>
              <a:t>26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69614041"/>
              </p:ext>
            </p:extLst>
          </p:nvPr>
        </p:nvGraphicFramePr>
        <p:xfrm>
          <a:off x="475502" y="2363248"/>
          <a:ext cx="7912100" cy="3338811"/>
        </p:xfrm>
        <a:graphic>
          <a:graphicData uri="http://schemas.openxmlformats.org/drawingml/2006/table">
            <a:tbl>
              <a:tblPr firstRow="1" firstCol="1" bandRow="1">
                <a:tableStyleId>{5C22544A-7EE6-4342-B048-85BDC9FD1C3A}</a:tableStyleId>
              </a:tblPr>
              <a:tblGrid>
                <a:gridCol w="2216279"/>
                <a:gridCol w="3299844"/>
                <a:gridCol w="2395977"/>
              </a:tblGrid>
              <a:tr h="1780699">
                <a:tc>
                  <a:txBody>
                    <a:bodyPr/>
                    <a:lstStyle/>
                    <a:p>
                      <a:pPr marL="342900" marR="0" lvl="0" indent="-342900">
                        <a:spcBef>
                          <a:spcPts val="0"/>
                        </a:spcBef>
                        <a:spcAft>
                          <a:spcPts val="0"/>
                        </a:spcAft>
                        <a:buFont typeface="+mj-lt"/>
                        <a:buAutoNum type="arabicPeriod"/>
                      </a:pPr>
                      <a:r>
                        <a:rPr lang="en-US" sz="1000">
                          <a:effectLst/>
                        </a:rPr>
                        <a:t>Catch a Large Ball: Beginner</a:t>
                      </a:r>
                      <a:endParaRPr lang="en-US" sz="1100">
                        <a:effectLst/>
                      </a:endParaRPr>
                    </a:p>
                    <a:p>
                      <a:pPr marL="228600" marR="0">
                        <a:spcBef>
                          <a:spcPts val="0"/>
                        </a:spcBef>
                        <a:spcAft>
                          <a:spcPts val="0"/>
                        </a:spcAft>
                      </a:pPr>
                      <a:r>
                        <a:rPr lang="en-US" sz="1000">
                          <a:effectLst/>
                        </a:rPr>
                        <a:t> </a:t>
                      </a:r>
                      <a:endParaRPr lang="en-US" sz="1100">
                        <a:effectLst/>
                      </a:endParaRPr>
                    </a:p>
                    <a:p>
                      <a:pPr marL="22860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 </a:t>
                      </a:r>
                      <a:endParaRPr lang="en-US" sz="1100">
                        <a:effectLst/>
                        <a:latin typeface="Times New Roman"/>
                        <a:ea typeface="Calibri"/>
                      </a:endParaRPr>
                    </a:p>
                  </a:txBody>
                  <a:tcPr marL="61453" marR="61453" marT="0" marB="0" anchor="ctr"/>
                </a:tc>
                <a:tc>
                  <a:txBody>
                    <a:bodyPr/>
                    <a:lstStyle/>
                    <a:p>
                      <a:pPr marL="0" marR="0">
                        <a:spcBef>
                          <a:spcPts val="0"/>
                        </a:spcBef>
                        <a:spcAft>
                          <a:spcPts val="0"/>
                        </a:spcAft>
                      </a:pPr>
                      <a:r>
                        <a:rPr lang="en-US" sz="1000" dirty="0">
                          <a:effectLst/>
                        </a:rPr>
                        <a:t>Need: Large ball.</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Demonstrate: Stand or kneel 1.5 meters from child. Toss the ball so it arrives at the child’s chest height. </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Say: “Catch the ball.” </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 </a:t>
                      </a:r>
                      <a:endParaRPr lang="en-US" sz="1100" dirty="0">
                        <a:effectLst/>
                        <a:latin typeface="Times New Roman"/>
                        <a:ea typeface="Calibri"/>
                      </a:endParaRPr>
                    </a:p>
                  </a:txBody>
                  <a:tcPr marL="61453" marR="61453" marT="0" marB="0" anchor="ctr"/>
                </a:tc>
                <a:tc>
                  <a:txBody>
                    <a:bodyPr/>
                    <a:lstStyle/>
                    <a:p>
                      <a:pPr marL="99695" marR="0">
                        <a:spcBef>
                          <a:spcPts val="0"/>
                        </a:spcBef>
                        <a:spcAft>
                          <a:spcPts val="0"/>
                        </a:spcAft>
                      </a:pPr>
                      <a:r>
                        <a:rPr lang="en-US" sz="1000">
                          <a:effectLst/>
                        </a:rPr>
                        <a:t>NO - Child turns away from the ball or child’s arms remain at their side or child does not catch ball.</a:t>
                      </a:r>
                      <a:endParaRPr lang="en-US" sz="1100">
                        <a:effectLst/>
                      </a:endParaRPr>
                    </a:p>
                    <a:p>
                      <a:pPr marL="114300" marR="0">
                        <a:spcBef>
                          <a:spcPts val="0"/>
                        </a:spcBef>
                        <a:spcAft>
                          <a:spcPts val="0"/>
                        </a:spcAft>
                      </a:pPr>
                      <a:r>
                        <a:rPr lang="en-US" sz="1000">
                          <a:effectLst/>
                        </a:rPr>
                        <a:t>YES - Child extends arms and catches the ball using their chest and arms.</a:t>
                      </a:r>
                      <a:endParaRPr lang="en-US" sz="1100">
                        <a:effectLst/>
                        <a:latin typeface="Times New Roman"/>
                        <a:ea typeface="Calibri"/>
                      </a:endParaRPr>
                    </a:p>
                  </a:txBody>
                  <a:tcPr marL="61453" marR="61453" marT="0" marB="0" anchor="ctr"/>
                </a:tc>
              </a:tr>
              <a:tr h="1558112">
                <a:tc>
                  <a:txBody>
                    <a:bodyPr/>
                    <a:lstStyle/>
                    <a:p>
                      <a:pPr marL="342900" marR="0" lvl="0" indent="-342900">
                        <a:spcBef>
                          <a:spcPts val="0"/>
                        </a:spcBef>
                        <a:spcAft>
                          <a:spcPts val="0"/>
                        </a:spcAft>
                        <a:buFont typeface="+mj-lt"/>
                        <a:buAutoNum type="arabicPeriod"/>
                      </a:pPr>
                      <a:r>
                        <a:rPr lang="en-US" sz="1000">
                          <a:effectLst/>
                        </a:rPr>
                        <a:t>Catch a Large Ball: Advanced</a:t>
                      </a:r>
                      <a:endParaRPr lang="en-US" sz="1100">
                        <a:effectLst/>
                        <a:latin typeface="Times New Roman"/>
                        <a:ea typeface="Calibri"/>
                      </a:endParaRPr>
                    </a:p>
                  </a:txBody>
                  <a:tcPr marL="61453" marR="61453" marT="0" marB="0" anchor="ctr"/>
                </a:tc>
                <a:tc>
                  <a:txBody>
                    <a:bodyPr/>
                    <a:lstStyle/>
                    <a:p>
                      <a:pPr marL="0" marR="0">
                        <a:spcBef>
                          <a:spcPts val="0"/>
                        </a:spcBef>
                        <a:spcAft>
                          <a:spcPts val="0"/>
                        </a:spcAft>
                      </a:pPr>
                      <a:r>
                        <a:rPr lang="en-US" sz="1000">
                          <a:effectLst/>
                        </a:rPr>
                        <a:t>Need: Large ball.</a:t>
                      </a:r>
                      <a:endParaRPr lang="en-US" sz="11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Demonstrate: Stand or kneel 1.5 meters from child. Toss the ball so it arrives at the child’s chest height. </a:t>
                      </a:r>
                      <a:endParaRPr lang="en-US" sz="11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Say: “Catch the ball.” </a:t>
                      </a:r>
                      <a:endParaRPr lang="en-US" sz="1100">
                        <a:effectLst/>
                        <a:latin typeface="Times New Roman"/>
                        <a:ea typeface="Calibri"/>
                      </a:endParaRPr>
                    </a:p>
                  </a:txBody>
                  <a:tcPr marL="61453" marR="61453" marT="0" marB="0" anchor="ctr"/>
                </a:tc>
                <a:tc>
                  <a:txBody>
                    <a:bodyPr/>
                    <a:lstStyle/>
                    <a:p>
                      <a:pPr marL="99695" marR="0">
                        <a:spcBef>
                          <a:spcPts val="0"/>
                        </a:spcBef>
                        <a:spcAft>
                          <a:spcPts val="0"/>
                        </a:spcAft>
                      </a:pPr>
                      <a:r>
                        <a:rPr lang="en-US" sz="1000" dirty="0">
                          <a:effectLst/>
                        </a:rPr>
                        <a:t>NO- Child does not catch the ball or the child catches the ball using both their arms and hands.</a:t>
                      </a:r>
                      <a:endParaRPr lang="en-US" sz="1100" dirty="0">
                        <a:effectLst/>
                      </a:endParaRPr>
                    </a:p>
                    <a:p>
                      <a:pPr marL="466725" marR="0" indent="-352425">
                        <a:spcBef>
                          <a:spcPts val="0"/>
                        </a:spcBef>
                        <a:spcAft>
                          <a:spcPts val="0"/>
                        </a:spcAft>
                      </a:pPr>
                      <a:r>
                        <a:rPr lang="en-US" sz="1000" dirty="0">
                          <a:effectLst/>
                        </a:rPr>
                        <a:t> </a:t>
                      </a:r>
                      <a:endParaRPr lang="en-US" sz="1100" dirty="0">
                        <a:effectLst/>
                      </a:endParaRPr>
                    </a:p>
                    <a:p>
                      <a:pPr marL="114300" marR="0">
                        <a:spcBef>
                          <a:spcPts val="0"/>
                        </a:spcBef>
                        <a:spcAft>
                          <a:spcPts val="0"/>
                        </a:spcAft>
                      </a:pPr>
                      <a:r>
                        <a:rPr lang="en-US" sz="1000" dirty="0">
                          <a:effectLst/>
                        </a:rPr>
                        <a:t>YES- Child catches the ball using only their hands with arms bent at elbows.</a:t>
                      </a:r>
                      <a:endParaRPr lang="en-US" sz="1100" dirty="0">
                        <a:effectLst/>
                        <a:latin typeface="Times New Roman"/>
                        <a:ea typeface="Calibri"/>
                      </a:endParaRPr>
                    </a:p>
                  </a:txBody>
                  <a:tcPr marL="61453" marR="61453" marT="0" marB="0"/>
                </a:tc>
              </a:tr>
            </a:tbl>
          </a:graphicData>
        </a:graphic>
      </p:graphicFrame>
    </p:spTree>
    <p:extLst>
      <p:ext uri="{BB962C8B-B14F-4D97-AF65-F5344CB8AC3E}">
        <p14:creationId xmlns:p14="http://schemas.microsoft.com/office/powerpoint/2010/main" val="166823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175" y="1225649"/>
            <a:ext cx="3619590" cy="385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Healthy Young Athletes 	</a:t>
            </a:r>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27</a:t>
            </a:fld>
            <a:endParaRPr lang="en-US"/>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5340" y="1412777"/>
            <a:ext cx="21621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160" y="3994052"/>
            <a:ext cx="4292104" cy="2863948"/>
          </a:xfrm>
          <a:prstGeom prst="rect">
            <a:avLst/>
          </a:prstGeom>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6460" y="3811718"/>
            <a:ext cx="2531756" cy="304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cpowell\AppData\Local\Microsoft\Windows\Temporary Internet Files\Content.IE5\ILAXRBKX\mlp_resource__apple_by_mewtwo_ex-d5jomsj[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88106">
            <a:off x="2500861" y="1160708"/>
            <a:ext cx="1438616" cy="1635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powell\AppData\Local\Microsoft\Windows\Temporary Internet Files\Content.IE5\SRZOMG7S\drink_more_water[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4107" y="4346556"/>
            <a:ext cx="978053" cy="17836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cpowell\AppData\Local\Microsoft\Windows\Temporary Internet Files\Content.IE5\UY858S66\1hwjz8[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1165" y="2621115"/>
            <a:ext cx="2745874" cy="137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570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Focus	</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000" dirty="0" smtClean="0"/>
              <a:t>Nutrition</a:t>
            </a:r>
          </a:p>
          <a:p>
            <a:pPr marL="387350" lvl="1" indent="-342900">
              <a:buFont typeface="Arial" panose="020B0604020202020204" pitchFamily="34" charset="0"/>
              <a:buChar char="•"/>
            </a:pPr>
            <a:r>
              <a:rPr lang="en-US" sz="2000" dirty="0" smtClean="0"/>
              <a:t>General </a:t>
            </a:r>
          </a:p>
          <a:p>
            <a:pPr marL="387350" lvl="1" indent="-342900">
              <a:buFont typeface="Arial" panose="020B0604020202020204" pitchFamily="34" charset="0"/>
              <a:buChar char="•"/>
            </a:pPr>
            <a:r>
              <a:rPr lang="en-US" sz="2000" dirty="0" smtClean="0"/>
              <a:t>Family Engagement </a:t>
            </a:r>
          </a:p>
          <a:p>
            <a:pPr marL="342900" indent="-342900">
              <a:buFont typeface="Arial" panose="020B0604020202020204" pitchFamily="34" charset="0"/>
              <a:buChar char="•"/>
            </a:pPr>
            <a:r>
              <a:rPr lang="en-US" sz="2000" dirty="0" smtClean="0"/>
              <a:t>Hydration</a:t>
            </a:r>
          </a:p>
          <a:p>
            <a:pPr marL="342900" indent="-342900">
              <a:buFont typeface="Arial" panose="020B0604020202020204" pitchFamily="34" charset="0"/>
              <a:buChar char="•"/>
            </a:pPr>
            <a:r>
              <a:rPr lang="en-US" sz="2000" dirty="0" smtClean="0"/>
              <a:t>Sun Safety</a:t>
            </a:r>
          </a:p>
          <a:p>
            <a:pPr marL="342900" indent="-342900">
              <a:buFont typeface="Arial" panose="020B0604020202020204" pitchFamily="34" charset="0"/>
              <a:buChar char="•"/>
            </a:pPr>
            <a:r>
              <a:rPr lang="en-US" sz="2000" dirty="0" smtClean="0"/>
              <a:t>Hand washing </a:t>
            </a:r>
          </a:p>
          <a:p>
            <a:pPr marL="342900" indent="-342900">
              <a:buFont typeface="Arial" panose="020B0604020202020204" pitchFamily="34" charset="0"/>
              <a:buChar char="•"/>
            </a:pPr>
            <a:r>
              <a:rPr lang="en-US" sz="2000" dirty="0" smtClean="0"/>
              <a:t>Oral Health</a:t>
            </a:r>
          </a:p>
          <a:p>
            <a:pPr marL="342900" indent="-342900">
              <a:buFont typeface="Arial" panose="020B0604020202020204" pitchFamily="34" charset="0"/>
              <a:buChar char="•"/>
            </a:pPr>
            <a:r>
              <a:rPr lang="en-US" sz="2000" dirty="0" smtClean="0"/>
              <a:t>Strong Bones</a:t>
            </a:r>
          </a:p>
          <a:p>
            <a:pPr marL="342900" indent="-342900">
              <a:buFont typeface="Arial" panose="020B0604020202020204" pitchFamily="34" charset="0"/>
              <a:buChar char="•"/>
            </a:pPr>
            <a:r>
              <a:rPr lang="en-US" sz="2000" dirty="0" smtClean="0"/>
              <a:t>Prevention of Smoking</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44450" lvl="1" indent="0">
              <a:buNone/>
            </a:pPr>
            <a:endParaRPr lang="en-US" dirty="0" smtClean="0"/>
          </a:p>
          <a:p>
            <a:pPr marL="44450" lvl="1" indent="0">
              <a:buNone/>
            </a:pPr>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28</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434" t="29410" r="31132" b="102"/>
          <a:stretch/>
        </p:blipFill>
        <p:spPr>
          <a:xfrm>
            <a:off x="5426015" y="1500995"/>
            <a:ext cx="3148642" cy="4296957"/>
          </a:xfrm>
          <a:prstGeom prst="rect">
            <a:avLst/>
          </a:prstGeom>
        </p:spPr>
      </p:pic>
    </p:spTree>
    <p:extLst>
      <p:ext uri="{BB962C8B-B14F-4D97-AF65-F5344CB8AC3E}">
        <p14:creationId xmlns:p14="http://schemas.microsoft.com/office/powerpoint/2010/main" val="163925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Healt</a:t>
            </a:r>
            <a:r>
              <a:rPr lang="en-US" dirty="0"/>
              <a:t>h</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1800" dirty="0">
                <a:cs typeface="Corbel"/>
              </a:rPr>
              <a:t>AETN Healthy Habits for Life Curriculum available </a:t>
            </a:r>
            <a:r>
              <a:rPr lang="en-US" sz="1800" dirty="0">
                <a:cs typeface="Corbel"/>
                <a:hlinkClick r:id="rId3"/>
              </a:rPr>
              <a:t>http://www.sesamestreet.org/parents/topicsandactivities/toolkits/healthyhabits#</a:t>
            </a:r>
            <a:r>
              <a:rPr lang="en-US" sz="1800" dirty="0">
                <a:cs typeface="Corbel"/>
              </a:rPr>
              <a:t> </a:t>
            </a:r>
          </a:p>
          <a:p>
            <a:pPr marL="342900" indent="-342900">
              <a:buFont typeface="Arial" panose="020B0604020202020204" pitchFamily="34" charset="0"/>
              <a:buChar char="•"/>
            </a:pPr>
            <a:r>
              <a:rPr lang="en-US" sz="1800" dirty="0" smtClean="0"/>
              <a:t>Live Healthy Education Days </a:t>
            </a:r>
          </a:p>
          <a:p>
            <a:pPr marL="387350" lvl="1" indent="-342900">
              <a:buFont typeface="Arial" panose="020B0604020202020204" pitchFamily="34" charset="0"/>
              <a:buChar char="•"/>
            </a:pPr>
            <a:r>
              <a:rPr lang="en-US" sz="1800" dirty="0" smtClean="0"/>
              <a:t>Opportunity for Community Engagement </a:t>
            </a:r>
          </a:p>
          <a:p>
            <a:pPr marL="387350" lvl="1" indent="-342900">
              <a:buFont typeface="Arial" panose="020B0604020202020204" pitchFamily="34" charset="0"/>
              <a:buChar char="•"/>
            </a:pPr>
            <a:r>
              <a:rPr lang="en-US" sz="1800" dirty="0" smtClean="0"/>
              <a:t>Health Fair layout or class visit layout</a:t>
            </a:r>
          </a:p>
          <a:p>
            <a:pPr marL="387350" lvl="1" indent="-342900">
              <a:buFont typeface="Arial" panose="020B0604020202020204" pitchFamily="34" charset="0"/>
              <a:buChar char="•"/>
            </a:pPr>
            <a:r>
              <a:rPr lang="en-US" sz="1800" dirty="0" smtClean="0"/>
              <a:t>Two topics with age appropriate materials and hands on learning </a:t>
            </a:r>
          </a:p>
        </p:txBody>
      </p:sp>
      <p:sp>
        <p:nvSpPr>
          <p:cNvPr id="4" name="Slide Number Placeholder 3"/>
          <p:cNvSpPr>
            <a:spLocks noGrp="1"/>
          </p:cNvSpPr>
          <p:nvPr>
            <p:ph type="sldNum" sz="quarter" idx="10"/>
          </p:nvPr>
        </p:nvSpPr>
        <p:spPr/>
        <p:txBody>
          <a:bodyPr/>
          <a:lstStyle/>
          <a:p>
            <a:fld id="{62FADDA2-E13B-F548-856B-05843CC20AFE}" type="slidenum">
              <a:rPr lang="en-US" smtClean="0"/>
              <a:pPr/>
              <a:t>29</a:t>
            </a:fld>
            <a:endParaRPr lang="en-US"/>
          </a:p>
        </p:txBody>
      </p:sp>
    </p:spTree>
    <p:extLst>
      <p:ext uri="{BB962C8B-B14F-4D97-AF65-F5344CB8AC3E}">
        <p14:creationId xmlns:p14="http://schemas.microsoft.com/office/powerpoint/2010/main" val="252419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2403"/>
            <a:ext cx="914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 y="381000"/>
            <a:ext cx="7526319" cy="757389"/>
          </a:xfrm>
          <a:prstGeom prst="rect">
            <a:avLst/>
          </a:prstGeom>
          <a:noFill/>
        </p:spPr>
        <p:txBody>
          <a:bodyPr wrap="square" lIns="64264" tIns="32132" rIns="64264" bIns="32132">
            <a:spAutoFit/>
          </a:bodyPr>
          <a:lstStyle/>
          <a:p>
            <a:pPr algn="ctr">
              <a:defRPr/>
            </a:pPr>
            <a:r>
              <a:rPr lang="en-US" sz="4500" dirty="0" smtClean="0">
                <a:solidFill>
                  <a:schemeClr val="bg1"/>
                </a:solidFill>
                <a:latin typeface="+mj-lt"/>
              </a:rPr>
              <a:t>Impact </a:t>
            </a:r>
            <a:endParaRPr lang="en-US" sz="4500" dirty="0">
              <a:solidFill>
                <a:schemeClr val="bg1"/>
              </a:solidFill>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268" y="6074721"/>
            <a:ext cx="2061764" cy="63102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9176"/>
          <a:stretch/>
        </p:blipFill>
        <p:spPr>
          <a:xfrm rot="5400000">
            <a:off x="6381773" y="4148609"/>
            <a:ext cx="2962407" cy="2061713"/>
          </a:xfrm>
          <a:prstGeom prst="rect">
            <a:avLst/>
          </a:prstGeom>
        </p:spPr>
      </p:pic>
      <p:sp>
        <p:nvSpPr>
          <p:cNvPr id="25" name="TextBox 24"/>
          <p:cNvSpPr txBox="1"/>
          <p:nvPr/>
        </p:nvSpPr>
        <p:spPr>
          <a:xfrm>
            <a:off x="174699" y="4994799"/>
            <a:ext cx="2603979"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Social Networking </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167" y="2008302"/>
            <a:ext cx="2119941" cy="1413294"/>
          </a:xfrm>
          <a:prstGeom prst="rect">
            <a:avLst/>
          </a:prstGeom>
        </p:spPr>
      </p:pic>
      <p:sp>
        <p:nvSpPr>
          <p:cNvPr id="12" name="TextBox 11"/>
          <p:cNvSpPr txBox="1"/>
          <p:nvPr/>
        </p:nvSpPr>
        <p:spPr>
          <a:xfrm>
            <a:off x="174699" y="4271010"/>
            <a:ext cx="245304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5x more likely to be gainfully employed </a:t>
            </a:r>
            <a:endParaRPr lang="en-US" dirty="0">
              <a:solidFill>
                <a:schemeClr val="bg1"/>
              </a:solidFill>
            </a:endParaRPr>
          </a:p>
        </p:txBody>
      </p:sp>
      <p:sp>
        <p:nvSpPr>
          <p:cNvPr id="15" name="TextBox 14"/>
          <p:cNvSpPr txBox="1"/>
          <p:nvPr/>
        </p:nvSpPr>
        <p:spPr>
          <a:xfrm>
            <a:off x="174699" y="6020902"/>
            <a:ext cx="2453044"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Improved Health </a:t>
            </a:r>
            <a:endParaRPr lang="en-US" dirty="0">
              <a:solidFill>
                <a:schemeClr val="bg1"/>
              </a:solidFill>
            </a:endParaRPr>
          </a:p>
        </p:txBody>
      </p:sp>
      <p:sp>
        <p:nvSpPr>
          <p:cNvPr id="18" name="TextBox 17"/>
          <p:cNvSpPr txBox="1"/>
          <p:nvPr/>
        </p:nvSpPr>
        <p:spPr>
          <a:xfrm>
            <a:off x="174699" y="3731338"/>
            <a:ext cx="1155941"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Goals </a:t>
            </a:r>
            <a:endParaRPr lang="en-US" dirty="0">
              <a:solidFill>
                <a:schemeClr val="bg1"/>
              </a:solidFill>
            </a:endParaRPr>
          </a:p>
        </p:txBody>
      </p:sp>
      <p:sp>
        <p:nvSpPr>
          <p:cNvPr id="19" name="TextBox 18"/>
          <p:cNvSpPr txBox="1"/>
          <p:nvPr/>
        </p:nvSpPr>
        <p:spPr>
          <a:xfrm>
            <a:off x="174699" y="5508768"/>
            <a:ext cx="1589418"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Opportunity </a:t>
            </a:r>
            <a:endParaRPr lang="en-US" dirty="0">
              <a:solidFill>
                <a:schemeClr val="bg1"/>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7268" y="1917547"/>
            <a:ext cx="2369804" cy="3159738"/>
          </a:xfrm>
          <a:prstGeom prst="rect">
            <a:avLst/>
          </a:prstGeom>
        </p:spPr>
      </p:pic>
      <p:sp>
        <p:nvSpPr>
          <p:cNvPr id="16" name="TextBox 15"/>
          <p:cNvSpPr txBox="1"/>
          <p:nvPr/>
        </p:nvSpPr>
        <p:spPr>
          <a:xfrm>
            <a:off x="3285094" y="4902466"/>
            <a:ext cx="245304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Average athlete competes more than 10 years </a:t>
            </a:r>
            <a:endParaRPr lang="en-US" dirty="0">
              <a:solidFill>
                <a:schemeClr val="bg1"/>
              </a:solidFill>
            </a:endParaRPr>
          </a:p>
        </p:txBody>
      </p:sp>
      <p:sp>
        <p:nvSpPr>
          <p:cNvPr id="11" name="TextBox 10"/>
          <p:cNvSpPr txBox="1"/>
          <p:nvPr/>
        </p:nvSpPr>
        <p:spPr>
          <a:xfrm>
            <a:off x="5382883" y="3236597"/>
            <a:ext cx="2597233"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Greater Self Confidence </a:t>
            </a:r>
            <a:endParaRPr lang="en-US" dirty="0">
              <a:solidFill>
                <a:schemeClr val="bg1"/>
              </a:solidFill>
            </a:endParaRPr>
          </a:p>
        </p:txBody>
      </p:sp>
      <p:sp>
        <p:nvSpPr>
          <p:cNvPr id="20" name="TextBox 19"/>
          <p:cNvSpPr txBox="1"/>
          <p:nvPr/>
        </p:nvSpPr>
        <p:spPr>
          <a:xfrm>
            <a:off x="3285094" y="4409509"/>
            <a:ext cx="2453044"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Triumph and Defeat</a:t>
            </a:r>
            <a:endParaRPr lang="en-US" dirty="0">
              <a:solidFill>
                <a:schemeClr val="bg1"/>
              </a:solidFill>
            </a:endParaRPr>
          </a:p>
        </p:txBody>
      </p:sp>
      <p:sp>
        <p:nvSpPr>
          <p:cNvPr id="13" name="TextBox 12"/>
          <p:cNvSpPr txBox="1"/>
          <p:nvPr/>
        </p:nvSpPr>
        <p:spPr>
          <a:xfrm>
            <a:off x="5382883" y="2708220"/>
            <a:ext cx="2597233"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Focus on the Ability</a:t>
            </a:r>
            <a:endParaRPr lang="en-US" dirty="0">
              <a:solidFill>
                <a:schemeClr val="bg1"/>
              </a:solidFill>
            </a:endParaRPr>
          </a:p>
        </p:txBody>
      </p:sp>
      <p:sp>
        <p:nvSpPr>
          <p:cNvPr id="17" name="TextBox 16"/>
          <p:cNvSpPr txBox="1"/>
          <p:nvPr/>
        </p:nvSpPr>
        <p:spPr>
          <a:xfrm>
            <a:off x="2490780" y="2187209"/>
            <a:ext cx="1332975"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solidFill>
                  <a:schemeClr val="bg1"/>
                </a:solidFill>
              </a:rPr>
              <a:t>Family </a:t>
            </a:r>
            <a:endParaRPr lang="en-US" dirty="0">
              <a:solidFill>
                <a:schemeClr val="bg1"/>
              </a:solidFill>
            </a:endParaRPr>
          </a:p>
        </p:txBody>
      </p:sp>
    </p:spTree>
    <p:extLst>
      <p:ext uri="{BB962C8B-B14F-4D97-AF65-F5344CB8AC3E}">
        <p14:creationId xmlns:p14="http://schemas.microsoft.com/office/powerpoint/2010/main" val="26199967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Engaging Families in Health </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000" dirty="0"/>
              <a:t>Fit Families Challenge</a:t>
            </a:r>
          </a:p>
          <a:p>
            <a:pPr marL="387350" lvl="1" indent="-342900">
              <a:buFont typeface="Arial" panose="020B0604020202020204" pitchFamily="34" charset="0"/>
              <a:buChar char="•"/>
            </a:pPr>
            <a:r>
              <a:rPr lang="en-US" sz="2000" dirty="0"/>
              <a:t>Families sign up for 6 week challenge</a:t>
            </a:r>
          </a:p>
          <a:p>
            <a:pPr marL="387350" lvl="1" indent="-342900">
              <a:buFont typeface="Arial" panose="020B0604020202020204" pitchFamily="34" charset="0"/>
              <a:buChar char="•"/>
            </a:pPr>
            <a:r>
              <a:rPr lang="en-US" sz="2000" dirty="0"/>
              <a:t>Teachers can choose to sign up their class </a:t>
            </a:r>
          </a:p>
          <a:p>
            <a:pPr marL="387350" lvl="1" indent="-342900">
              <a:buFont typeface="Arial" panose="020B0604020202020204" pitchFamily="34" charset="0"/>
              <a:buChar char="•"/>
            </a:pPr>
            <a:r>
              <a:rPr lang="en-US" sz="2000" dirty="0">
                <a:hlinkClick r:id="rId3"/>
              </a:rPr>
              <a:t>http://www.specialolympicsarkansas.org/fit-families.html</a:t>
            </a:r>
            <a:r>
              <a:rPr lang="en-US" sz="2000" dirty="0"/>
              <a:t> </a:t>
            </a:r>
            <a:endParaRPr lang="en-US" sz="2000" dirty="0" smtClean="0"/>
          </a:p>
          <a:p>
            <a:pPr marL="387350" lvl="1" indent="-342900">
              <a:buFont typeface="Arial" panose="020B0604020202020204" pitchFamily="34" charset="0"/>
              <a:buChar char="•"/>
            </a:pPr>
            <a:r>
              <a:rPr lang="en-US" sz="2000" dirty="0" smtClean="0"/>
              <a:t>Nutrition Goals</a:t>
            </a:r>
          </a:p>
          <a:p>
            <a:pPr marL="387350" lvl="1" indent="-342900">
              <a:buFont typeface="Arial" panose="020B0604020202020204" pitchFamily="34" charset="0"/>
              <a:buChar char="•"/>
            </a:pPr>
            <a:r>
              <a:rPr lang="en-US" sz="2000" dirty="0" smtClean="0"/>
              <a:t>Fitness Goal (4 days a week for 30 minutes) </a:t>
            </a:r>
          </a:p>
          <a:p>
            <a:pPr marL="387350" lvl="1" indent="-342900">
              <a:buFont typeface="Arial" panose="020B0604020202020204" pitchFamily="34" charset="0"/>
              <a:buChar char="•"/>
            </a:pPr>
            <a:r>
              <a:rPr lang="en-US" sz="2000" dirty="0" smtClean="0"/>
              <a:t>Unique activation </a:t>
            </a:r>
          </a:p>
          <a:p>
            <a:pPr marL="387350" lvl="1" indent="-342900">
              <a:buFont typeface="Arial" panose="020B0604020202020204" pitchFamily="34" charset="0"/>
              <a:buChar char="•"/>
            </a:pPr>
            <a:r>
              <a:rPr lang="en-US" sz="2000" dirty="0" smtClean="0"/>
              <a:t>Incentives/prizes </a:t>
            </a:r>
            <a:endParaRPr lang="en-US" sz="1200" dirty="0"/>
          </a:p>
          <a:p>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30</a:t>
            </a:fld>
            <a:endParaRPr lang="en-US"/>
          </a:p>
        </p:txBody>
      </p:sp>
    </p:spTree>
    <p:extLst>
      <p:ext uri="{BB962C8B-B14F-4D97-AF65-F5344CB8AC3E}">
        <p14:creationId xmlns:p14="http://schemas.microsoft.com/office/powerpoint/2010/main" val="355862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31</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581" y="242888"/>
            <a:ext cx="5324475"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73874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62FADDA2-E13B-F548-856B-05843CC20AFE}" type="slidenum">
              <a:rPr lang="en-US" smtClean="0"/>
              <a:pPr/>
              <a:t>32</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469" y="599626"/>
            <a:ext cx="407670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836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62FADDA2-E13B-F548-856B-05843CC20AFE}" type="slidenum">
              <a:rPr lang="en-US" smtClean="0"/>
              <a:pPr/>
              <a:t>33</a:t>
            </a:fld>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085850"/>
            <a:ext cx="5600700"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8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62FADDA2-E13B-F548-856B-05843CC20AFE}" type="slidenum">
              <a:rPr lang="en-US" smtClean="0"/>
              <a:pPr/>
              <a:t>34</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538163"/>
            <a:ext cx="5695950"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128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62FADDA2-E13B-F548-856B-05843CC20AFE}" type="slidenum">
              <a:rPr lang="en-US" smtClean="0"/>
              <a:pPr/>
              <a:t>35</a:t>
            </a:fld>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924" y="653693"/>
            <a:ext cx="4746505" cy="502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94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62FADDA2-E13B-F548-856B-05843CC20AFE}" type="slidenum">
              <a:rPr lang="en-US" smtClean="0"/>
              <a:pPr/>
              <a:t>36</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8" y="1262063"/>
            <a:ext cx="4238625"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13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fld id="{62FADDA2-E13B-F548-856B-05843CC20AFE}" type="slidenum">
              <a:rPr lang="en-US" smtClean="0"/>
              <a:pPr/>
              <a:t>37</a:t>
            </a:fld>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2450" y="1741488"/>
            <a:ext cx="3876226"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42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after the curriculum </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000" dirty="0" smtClean="0"/>
              <a:t>Field Days</a:t>
            </a:r>
          </a:p>
          <a:p>
            <a:pPr marL="387350" lvl="1" indent="-342900">
              <a:buFont typeface="Arial" panose="020B0604020202020204" pitchFamily="34" charset="0"/>
              <a:buChar char="•"/>
            </a:pPr>
            <a:r>
              <a:rPr lang="en-US" sz="2000" dirty="0" smtClean="0"/>
              <a:t>Family Event </a:t>
            </a:r>
          </a:p>
          <a:p>
            <a:pPr marL="387350" lvl="1" indent="-342900">
              <a:buFont typeface="Arial" panose="020B0604020202020204" pitchFamily="34" charset="0"/>
              <a:buChar char="•"/>
            </a:pPr>
            <a:r>
              <a:rPr lang="en-US" sz="2000" dirty="0" smtClean="0"/>
              <a:t>Community Event </a:t>
            </a:r>
          </a:p>
          <a:p>
            <a:pPr marL="387350" lvl="1" indent="-342900">
              <a:buFont typeface="Arial" panose="020B0604020202020204" pitchFamily="34" charset="0"/>
              <a:buChar char="•"/>
            </a:pPr>
            <a:r>
              <a:rPr lang="en-US" sz="2000" dirty="0" smtClean="0"/>
              <a:t>Tied activities to a Health or Safety Fair </a:t>
            </a:r>
          </a:p>
          <a:p>
            <a:pPr marL="342900" indent="-342900">
              <a:buFont typeface="Arial" panose="020B0604020202020204" pitchFamily="34" charset="0"/>
              <a:buChar char="•"/>
            </a:pPr>
            <a:r>
              <a:rPr lang="en-US" sz="2000" dirty="0" smtClean="0"/>
              <a:t>Organized Sports</a:t>
            </a:r>
          </a:p>
          <a:p>
            <a:pPr marL="387350" lvl="1" indent="-342900">
              <a:buFont typeface="Arial" panose="020B0604020202020204" pitchFamily="34" charset="0"/>
              <a:buChar char="•"/>
            </a:pPr>
            <a:r>
              <a:rPr lang="en-US" sz="2000" dirty="0" smtClean="0"/>
              <a:t>Sport development days </a:t>
            </a:r>
          </a:p>
          <a:p>
            <a:pPr marL="387350" lvl="1" indent="-342900">
              <a:buFont typeface="Arial" panose="020B0604020202020204" pitchFamily="34" charset="0"/>
              <a:buChar char="•"/>
            </a:pPr>
            <a:r>
              <a:rPr lang="en-US" sz="2000" dirty="0" smtClean="0"/>
              <a:t>Special Olympics curriculum</a:t>
            </a:r>
          </a:p>
          <a:p>
            <a:pPr marL="387350" lvl="1" indent="-342900">
              <a:buFont typeface="Arial" panose="020B0604020202020204" pitchFamily="34" charset="0"/>
              <a:buChar char="•"/>
            </a:pPr>
            <a:endParaRPr lang="en-US" dirty="0" smtClean="0"/>
          </a:p>
          <a:p>
            <a:pPr marL="44450" lvl="1" indent="0">
              <a:buNone/>
            </a:pPr>
            <a:endParaRPr lang="en-US" dirty="0" smtClean="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38</a:t>
            </a:fld>
            <a:endParaRPr lang="en-US"/>
          </a:p>
        </p:txBody>
      </p:sp>
    </p:spTree>
    <p:extLst>
      <p:ext uri="{BB962C8B-B14F-4D97-AF65-F5344CB8AC3E}">
        <p14:creationId xmlns:p14="http://schemas.microsoft.com/office/powerpoint/2010/main" val="5191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9084" y="4618189"/>
            <a:ext cx="3344916" cy="2231928"/>
          </a:xfrm>
          <a:prstGeom prst="rect">
            <a:avLst/>
          </a:prstGeom>
        </p:spPr>
      </p:pic>
      <p:sp>
        <p:nvSpPr>
          <p:cNvPr id="4"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128"/>
                <a:sym typeface="Gill Sans" charset="0"/>
              </a:defRPr>
            </a:lvl1pPr>
            <a:lvl2pPr marL="522235" indent="-200859" eaLnBrk="0" hangingPunct="0">
              <a:defRPr sz="3000">
                <a:solidFill>
                  <a:srgbClr val="000000"/>
                </a:solidFill>
                <a:latin typeface="Gill Sans" charset="0"/>
                <a:ea typeface="ヒラギノ角ゴ ProN W3" charset="-128"/>
                <a:sym typeface="Gill Sans" charset="0"/>
              </a:defRPr>
            </a:lvl2pPr>
            <a:lvl3pPr marL="803438" indent="-160688" eaLnBrk="0" hangingPunct="0">
              <a:defRPr sz="3000">
                <a:solidFill>
                  <a:srgbClr val="000000"/>
                </a:solidFill>
                <a:latin typeface="Gill Sans" charset="0"/>
                <a:ea typeface="ヒラギノ角ゴ ProN W3" charset="-128"/>
                <a:sym typeface="Gill Sans" charset="0"/>
              </a:defRPr>
            </a:lvl3pPr>
            <a:lvl4pPr marL="1124814" indent="-160688" eaLnBrk="0" hangingPunct="0">
              <a:defRPr sz="3000">
                <a:solidFill>
                  <a:srgbClr val="000000"/>
                </a:solidFill>
                <a:latin typeface="Gill Sans" charset="0"/>
                <a:ea typeface="ヒラギノ角ゴ ProN W3" charset="-128"/>
                <a:sym typeface="Gill Sans" charset="0"/>
              </a:defRPr>
            </a:lvl4pPr>
            <a:lvl5pPr marL="1446188" indent="-160688" eaLnBrk="0" hangingPunct="0">
              <a:defRPr sz="3000">
                <a:solidFill>
                  <a:srgbClr val="000000"/>
                </a:solidFill>
                <a:latin typeface="Gill Sans" charset="0"/>
                <a:ea typeface="ヒラギノ角ゴ ProN W3" charset="-128"/>
                <a:sym typeface="Gill Sans" charset="0"/>
              </a:defRPr>
            </a:lvl5pPr>
            <a:lvl6pPr marL="1767565"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6pPr>
            <a:lvl7pPr marL="2088938"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7pPr>
            <a:lvl8pPr marL="2410315"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8pPr>
            <a:lvl9pPr marL="2731687"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9pPr>
          </a:lstStyle>
          <a:p>
            <a:pPr eaLnBrk="1" hangingPunct="1">
              <a:defRPr/>
            </a:pPr>
            <a:fld id="{F1E25E07-DF31-44C8-A82F-7B74F22CBDC7}" type="slidenum">
              <a:rPr lang="en-US" sz="800">
                <a:latin typeface="Ubuntu" charset="0"/>
                <a:ea typeface="MS PGothic" pitchFamily="34" charset="-128"/>
                <a:sym typeface="Ubuntu" charset="0"/>
              </a:rPr>
              <a:pPr eaLnBrk="1" hangingPunct="1">
                <a:defRPr/>
              </a:pPr>
              <a:t>39</a:t>
            </a:fld>
            <a:endParaRPr lang="en-US" sz="800" dirty="0">
              <a:latin typeface="Ubuntu" charset="0"/>
              <a:ea typeface="MS PGothic" pitchFamily="34" charset="-128"/>
              <a:sym typeface="Ubuntu" charset="0"/>
            </a:endParaRPr>
          </a:p>
        </p:txBody>
      </p:sp>
      <p:sp>
        <p:nvSpPr>
          <p:cNvPr id="9217" name="Rectangle 1"/>
          <p:cNvSpPr>
            <a:spLocks noGrp="1" noChangeArrowheads="1"/>
          </p:cNvSpPr>
          <p:nvPr>
            <p:ph type="title"/>
          </p:nvPr>
        </p:nvSpPr>
        <p:spPr>
          <a:xfrm>
            <a:off x="152400" y="457200"/>
            <a:ext cx="7902773" cy="839391"/>
          </a:xfrm>
        </p:spPr>
        <p:txBody>
          <a:bodyPr/>
          <a:lstStyle/>
          <a:p>
            <a:pPr algn="ctr" eaLnBrk="1" hangingPunct="1">
              <a:defRPr/>
            </a:pPr>
            <a:r>
              <a:rPr lang="en-US" sz="4800" dirty="0" smtClean="0">
                <a:sym typeface="Ubuntu Light" charset="0"/>
              </a:rPr>
              <a:t>Young Athletes Field Days </a:t>
            </a:r>
            <a:endParaRPr lang="en-US" sz="4800" dirty="0">
              <a:sym typeface="Ubuntu Light" charset="0"/>
            </a:endParaRPr>
          </a:p>
        </p:txBody>
      </p:sp>
      <p:sp>
        <p:nvSpPr>
          <p:cNvPr id="9218" name="Rectangle 2"/>
          <p:cNvSpPr>
            <a:spLocks noGrp="1" noChangeArrowheads="1"/>
          </p:cNvSpPr>
          <p:nvPr>
            <p:ph type="body" idx="1"/>
          </p:nvPr>
        </p:nvSpPr>
        <p:spPr>
          <a:xfrm>
            <a:off x="609600" y="1524000"/>
            <a:ext cx="7911703" cy="4696498"/>
          </a:xfrm>
        </p:spPr>
        <p:txBody>
          <a:bodyPr/>
          <a:lstStyle/>
          <a:p>
            <a:pPr marL="321424" indent="-321424" fontAlgn="auto">
              <a:lnSpc>
                <a:spcPct val="150000"/>
              </a:lnSpc>
              <a:spcBef>
                <a:spcPts val="422"/>
              </a:spcBef>
              <a:spcAft>
                <a:spcPts val="0"/>
              </a:spcAft>
              <a:buFont typeface="Arial" pitchFamily="34" charset="0"/>
              <a:buChar char="•"/>
              <a:defRPr/>
            </a:pPr>
            <a:r>
              <a:rPr lang="en-US" dirty="0" smtClean="0">
                <a:cs typeface="Corbel"/>
              </a:rPr>
              <a:t>Circuit training activities:</a:t>
            </a:r>
          </a:p>
          <a:p>
            <a:pPr marL="617133" lvl="2" indent="-321424" fontAlgn="auto">
              <a:lnSpc>
                <a:spcPct val="150000"/>
              </a:lnSpc>
              <a:spcBef>
                <a:spcPts val="422"/>
              </a:spcBef>
              <a:spcAft>
                <a:spcPts val="0"/>
              </a:spcAft>
              <a:buFont typeface="Arial" pitchFamily="34" charset="0"/>
              <a:buChar char="•"/>
              <a:defRPr/>
            </a:pPr>
            <a:r>
              <a:rPr lang="en-US" dirty="0" smtClean="0">
                <a:cs typeface="Corbel"/>
              </a:rPr>
              <a:t>14-20 stations(circular design) </a:t>
            </a:r>
          </a:p>
          <a:p>
            <a:pPr marL="617133" lvl="2" indent="-321424" fontAlgn="auto">
              <a:lnSpc>
                <a:spcPct val="150000"/>
              </a:lnSpc>
              <a:spcBef>
                <a:spcPts val="422"/>
              </a:spcBef>
              <a:spcAft>
                <a:spcPts val="0"/>
              </a:spcAft>
              <a:buFont typeface="Arial" pitchFamily="34" charset="0"/>
              <a:buChar char="•"/>
              <a:defRPr/>
            </a:pPr>
            <a:r>
              <a:rPr lang="en-US" dirty="0" smtClean="0">
                <a:cs typeface="Corbel"/>
              </a:rPr>
              <a:t>opportunity to alternate activities for each field day</a:t>
            </a:r>
          </a:p>
          <a:p>
            <a:pPr marL="617133" lvl="2" indent="-321424" fontAlgn="auto">
              <a:lnSpc>
                <a:spcPct val="150000"/>
              </a:lnSpc>
              <a:spcBef>
                <a:spcPts val="422"/>
              </a:spcBef>
              <a:spcAft>
                <a:spcPts val="0"/>
              </a:spcAft>
              <a:buFont typeface="Arial" pitchFamily="34" charset="0"/>
              <a:buChar char="•"/>
              <a:defRPr/>
            </a:pPr>
            <a:r>
              <a:rPr lang="en-US" dirty="0" smtClean="0">
                <a:cs typeface="Corbel"/>
              </a:rPr>
              <a:t>Optimal outside set up (unless gymnasium available) </a:t>
            </a:r>
          </a:p>
          <a:p>
            <a:pPr marL="617133" lvl="2" indent="-321424" fontAlgn="auto">
              <a:lnSpc>
                <a:spcPct val="150000"/>
              </a:lnSpc>
              <a:spcBef>
                <a:spcPts val="422"/>
              </a:spcBef>
              <a:spcAft>
                <a:spcPts val="0"/>
              </a:spcAft>
              <a:buFont typeface="Arial" pitchFamily="34" charset="0"/>
              <a:buChar char="•"/>
              <a:defRPr/>
            </a:pPr>
            <a:r>
              <a:rPr lang="en-US" dirty="0" smtClean="0">
                <a:cs typeface="Corbel"/>
              </a:rPr>
              <a:t>1-2 minutes per station (1-1.5 hours)</a:t>
            </a:r>
          </a:p>
          <a:p>
            <a:pPr marL="617133" lvl="2" indent="-321424" fontAlgn="auto">
              <a:lnSpc>
                <a:spcPct val="150000"/>
              </a:lnSpc>
              <a:spcBef>
                <a:spcPts val="422"/>
              </a:spcBef>
              <a:spcAft>
                <a:spcPts val="0"/>
              </a:spcAft>
              <a:buFont typeface="Arial" pitchFamily="34" charset="0"/>
              <a:buChar char="•"/>
              <a:defRPr/>
            </a:pPr>
            <a:r>
              <a:rPr lang="en-US" dirty="0" smtClean="0">
                <a:cs typeface="Corbel"/>
              </a:rPr>
              <a:t>Focus skills: Foundational, walking and running, trapping and catching, throwing, striking, kicking, advanced options. </a:t>
            </a:r>
          </a:p>
          <a:p>
            <a:pPr marL="321424" indent="-321424" fontAlgn="auto">
              <a:lnSpc>
                <a:spcPct val="150000"/>
              </a:lnSpc>
              <a:spcBef>
                <a:spcPts val="422"/>
              </a:spcBef>
              <a:spcAft>
                <a:spcPts val="0"/>
              </a:spcAft>
              <a:buFont typeface="Arial" pitchFamily="34" charset="0"/>
              <a:buChar char="•"/>
              <a:defRPr/>
            </a:pPr>
            <a:r>
              <a:rPr lang="en-US" dirty="0" smtClean="0">
                <a:cs typeface="Corbel"/>
              </a:rPr>
              <a:t>Awards</a:t>
            </a:r>
          </a:p>
          <a:p>
            <a:pPr marL="617133" lvl="2" indent="-321424" fontAlgn="auto">
              <a:lnSpc>
                <a:spcPct val="150000"/>
              </a:lnSpc>
              <a:spcBef>
                <a:spcPts val="422"/>
              </a:spcBef>
              <a:spcAft>
                <a:spcPts val="0"/>
              </a:spcAft>
              <a:buFont typeface="Arial" pitchFamily="34" charset="0"/>
              <a:buChar char="•"/>
              <a:defRPr/>
            </a:pPr>
            <a:r>
              <a:rPr lang="en-US" dirty="0" smtClean="0">
                <a:cs typeface="Corbel"/>
              </a:rPr>
              <a:t>Each participant awarded participation award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0" y="3187179"/>
            <a:ext cx="2402229" cy="1602911"/>
          </a:xfrm>
          <a:prstGeom prst="rect">
            <a:avLst/>
          </a:prstGeom>
        </p:spPr>
      </p:pic>
    </p:spTree>
    <p:extLst>
      <p:ext uri="{BB962C8B-B14F-4D97-AF65-F5344CB8AC3E}">
        <p14:creationId xmlns:p14="http://schemas.microsoft.com/office/powerpoint/2010/main" val="27244841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8023" y="1578634"/>
            <a:ext cx="4142033" cy="5079505"/>
          </a:xfrm>
        </p:spPr>
        <p:txBody>
          <a:bodyPr/>
          <a:lstStyle/>
          <a:p>
            <a:r>
              <a:rPr lang="en-US" sz="1500" dirty="0" smtClean="0"/>
              <a:t>	“I </a:t>
            </a:r>
            <a:r>
              <a:rPr lang="en-US" sz="1500" dirty="0"/>
              <a:t>wanted to reach out to you and tell you what an impact this organization has had not only my students, but myself as well. I am a fifth year, Special Education teacher in Cabot Arkansas. My students over the years have had varied disabilities, ranging from Down Syndrome, ODD, Intellectual Disability to Autism. The one thing that all of my students have in common, is their love for Special Olympics. Your organization gives my students hope, it allows them to feel a sense of normalcy, and it makes an life-long impact their lives. I hope you realize just how incredible and life changing this organization is. I am so thankful that I get to witness the magic first-hand. Thanks for all that you </a:t>
            </a:r>
            <a:r>
              <a:rPr lang="en-US" sz="1500" dirty="0" smtClean="0"/>
              <a:t>do,” Chelsea </a:t>
            </a:r>
            <a:r>
              <a:rPr lang="en-US" sz="1500" dirty="0" err="1" smtClean="0"/>
              <a:t>Verdier</a:t>
            </a:r>
            <a:r>
              <a:rPr lang="en-US" sz="1500" dirty="0" smtClean="0"/>
              <a:t>. </a:t>
            </a:r>
            <a:endParaRPr lang="en-US" sz="1500" dirty="0"/>
          </a:p>
          <a:p>
            <a:endParaRPr lang="en-US" sz="1500"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56" y="1578634"/>
            <a:ext cx="4633806" cy="4786207"/>
          </a:xfrm>
          <a:prstGeom prst="rect">
            <a:avLst/>
          </a:prstGeom>
        </p:spPr>
      </p:pic>
    </p:spTree>
    <p:extLst>
      <p:ext uri="{BB962C8B-B14F-4D97-AF65-F5344CB8AC3E}">
        <p14:creationId xmlns:p14="http://schemas.microsoft.com/office/powerpoint/2010/main" val="54469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128"/>
                <a:sym typeface="Gill Sans" charset="0"/>
              </a:defRPr>
            </a:lvl1pPr>
            <a:lvl2pPr marL="522235" indent="-200859" eaLnBrk="0" hangingPunct="0">
              <a:defRPr sz="3000">
                <a:solidFill>
                  <a:srgbClr val="000000"/>
                </a:solidFill>
                <a:latin typeface="Gill Sans" charset="0"/>
                <a:ea typeface="ヒラギノ角ゴ ProN W3" charset="-128"/>
                <a:sym typeface="Gill Sans" charset="0"/>
              </a:defRPr>
            </a:lvl2pPr>
            <a:lvl3pPr marL="803438" indent="-160688" eaLnBrk="0" hangingPunct="0">
              <a:defRPr sz="3000">
                <a:solidFill>
                  <a:srgbClr val="000000"/>
                </a:solidFill>
                <a:latin typeface="Gill Sans" charset="0"/>
                <a:ea typeface="ヒラギノ角ゴ ProN W3" charset="-128"/>
                <a:sym typeface="Gill Sans" charset="0"/>
              </a:defRPr>
            </a:lvl3pPr>
            <a:lvl4pPr marL="1124814" indent="-160688" eaLnBrk="0" hangingPunct="0">
              <a:defRPr sz="3000">
                <a:solidFill>
                  <a:srgbClr val="000000"/>
                </a:solidFill>
                <a:latin typeface="Gill Sans" charset="0"/>
                <a:ea typeface="ヒラギノ角ゴ ProN W3" charset="-128"/>
                <a:sym typeface="Gill Sans" charset="0"/>
              </a:defRPr>
            </a:lvl4pPr>
            <a:lvl5pPr marL="1446188" indent="-160688" eaLnBrk="0" hangingPunct="0">
              <a:defRPr sz="3000">
                <a:solidFill>
                  <a:srgbClr val="000000"/>
                </a:solidFill>
                <a:latin typeface="Gill Sans" charset="0"/>
                <a:ea typeface="ヒラギノ角ゴ ProN W3" charset="-128"/>
                <a:sym typeface="Gill Sans" charset="0"/>
              </a:defRPr>
            </a:lvl5pPr>
            <a:lvl6pPr marL="1767565"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6pPr>
            <a:lvl7pPr marL="2088938"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7pPr>
            <a:lvl8pPr marL="2410315"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8pPr>
            <a:lvl9pPr marL="2731687"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9pPr>
          </a:lstStyle>
          <a:p>
            <a:pPr eaLnBrk="1" hangingPunct="1">
              <a:defRPr/>
            </a:pPr>
            <a:fld id="{F1E25E07-DF31-44C8-A82F-7B74F22CBDC7}" type="slidenum">
              <a:rPr lang="en-US" sz="800">
                <a:latin typeface="Ubuntu" charset="0"/>
                <a:ea typeface="MS PGothic" pitchFamily="34" charset="-128"/>
                <a:sym typeface="Ubuntu" charset="0"/>
              </a:rPr>
              <a:pPr eaLnBrk="1" hangingPunct="1">
                <a:defRPr/>
              </a:pPr>
              <a:t>40</a:t>
            </a:fld>
            <a:endParaRPr lang="en-US" sz="800" dirty="0">
              <a:latin typeface="Ubuntu" charset="0"/>
              <a:ea typeface="MS PGothic" pitchFamily="34" charset="-128"/>
              <a:sym typeface="Ubuntu" charset="0"/>
            </a:endParaRPr>
          </a:p>
        </p:txBody>
      </p:sp>
      <p:sp>
        <p:nvSpPr>
          <p:cNvPr id="9217" name="Rectangle 1"/>
          <p:cNvSpPr>
            <a:spLocks noGrp="1" noChangeArrowheads="1"/>
          </p:cNvSpPr>
          <p:nvPr>
            <p:ph type="title"/>
          </p:nvPr>
        </p:nvSpPr>
        <p:spPr>
          <a:xfrm>
            <a:off x="482205" y="457648"/>
            <a:ext cx="7902773" cy="839391"/>
          </a:xfrm>
        </p:spPr>
        <p:txBody>
          <a:bodyPr/>
          <a:lstStyle/>
          <a:p>
            <a:pPr algn="ctr" eaLnBrk="1" hangingPunct="1">
              <a:defRPr/>
            </a:pPr>
            <a:r>
              <a:rPr lang="en-US" sz="4800" dirty="0" smtClean="0">
                <a:sym typeface="Ubuntu Light" charset="0"/>
              </a:rPr>
              <a:t>Field Day Pre-planning</a:t>
            </a:r>
            <a:endParaRPr lang="en-US" sz="4800" dirty="0">
              <a:sym typeface="Ubuntu Light" charset="0"/>
            </a:endParaRPr>
          </a:p>
        </p:txBody>
      </p:sp>
      <p:sp>
        <p:nvSpPr>
          <p:cNvPr id="9218" name="Rectangle 2"/>
          <p:cNvSpPr>
            <a:spLocks noGrp="1" noChangeArrowheads="1"/>
          </p:cNvSpPr>
          <p:nvPr>
            <p:ph type="body" idx="1"/>
          </p:nvPr>
        </p:nvSpPr>
        <p:spPr>
          <a:xfrm>
            <a:off x="544712" y="1600200"/>
            <a:ext cx="7911703" cy="4876800"/>
          </a:xfrm>
        </p:spPr>
        <p:txBody>
          <a:bodyPr/>
          <a:lstStyle/>
          <a:p>
            <a:pPr marL="321424" indent="-321424" fontAlgn="auto">
              <a:lnSpc>
                <a:spcPct val="150000"/>
              </a:lnSpc>
              <a:spcBef>
                <a:spcPts val="422"/>
              </a:spcBef>
              <a:spcAft>
                <a:spcPts val="0"/>
              </a:spcAft>
              <a:buFont typeface="Arial" pitchFamily="34" charset="0"/>
              <a:buChar char="•"/>
              <a:defRPr/>
            </a:pPr>
            <a:r>
              <a:rPr lang="en-US" sz="1600" dirty="0" smtClean="0">
                <a:cs typeface="Corbel"/>
              </a:rPr>
              <a:t>Notify Special Olympics Arkansas 60 days prior to desired event date (or as early as you are able)</a:t>
            </a:r>
          </a:p>
          <a:p>
            <a:pPr marL="617133" lvl="2" indent="-321424" fontAlgn="auto">
              <a:lnSpc>
                <a:spcPct val="150000"/>
              </a:lnSpc>
              <a:spcBef>
                <a:spcPts val="422"/>
              </a:spcBef>
              <a:spcAft>
                <a:spcPts val="0"/>
              </a:spcAft>
              <a:buFont typeface="Arial" pitchFamily="34" charset="0"/>
              <a:buChar char="•"/>
              <a:defRPr/>
            </a:pPr>
            <a:r>
              <a:rPr lang="en-US" sz="1600" dirty="0" smtClean="0">
                <a:cs typeface="Corbel"/>
              </a:rPr>
              <a:t>Jennifer Grantham, </a:t>
            </a:r>
            <a:r>
              <a:rPr lang="en-US" sz="1600" dirty="0" smtClean="0">
                <a:cs typeface="Corbel"/>
                <a:hlinkClick r:id="rId3"/>
              </a:rPr>
              <a:t>Jennifer@specialolympicsarkansas.org</a:t>
            </a:r>
            <a:r>
              <a:rPr lang="en-US" sz="1600" dirty="0" smtClean="0">
                <a:cs typeface="Corbel"/>
              </a:rPr>
              <a:t>  501-771-0222</a:t>
            </a:r>
          </a:p>
          <a:p>
            <a:pPr marL="617133" lvl="2" indent="-321424" fontAlgn="auto">
              <a:lnSpc>
                <a:spcPct val="150000"/>
              </a:lnSpc>
              <a:spcBef>
                <a:spcPts val="422"/>
              </a:spcBef>
              <a:spcAft>
                <a:spcPts val="0"/>
              </a:spcAft>
              <a:buFont typeface="Arial" pitchFamily="34" charset="0"/>
              <a:buChar char="•"/>
              <a:defRPr/>
            </a:pPr>
            <a:r>
              <a:rPr lang="en-US" sz="1600" dirty="0" smtClean="0">
                <a:cs typeface="Corbel"/>
              </a:rPr>
              <a:t>Any necessary planning meetings will be set up at this time</a:t>
            </a:r>
          </a:p>
          <a:p>
            <a:pPr marL="321424" indent="-321424" fontAlgn="auto">
              <a:lnSpc>
                <a:spcPct val="150000"/>
              </a:lnSpc>
              <a:spcBef>
                <a:spcPts val="422"/>
              </a:spcBef>
              <a:spcAft>
                <a:spcPts val="0"/>
              </a:spcAft>
              <a:buFont typeface="Arial" pitchFamily="34" charset="0"/>
              <a:buChar char="•"/>
              <a:defRPr/>
            </a:pPr>
            <a:r>
              <a:rPr lang="en-US" sz="1600" dirty="0" smtClean="0">
                <a:cs typeface="Corbel"/>
              </a:rPr>
              <a:t>Volunteers</a:t>
            </a:r>
          </a:p>
          <a:p>
            <a:pPr marL="617133" lvl="2" indent="-321424" fontAlgn="auto">
              <a:lnSpc>
                <a:spcPct val="150000"/>
              </a:lnSpc>
              <a:spcBef>
                <a:spcPts val="422"/>
              </a:spcBef>
              <a:spcAft>
                <a:spcPts val="0"/>
              </a:spcAft>
              <a:buFont typeface="Arial" pitchFamily="34" charset="0"/>
              <a:buChar char="•"/>
              <a:defRPr/>
            </a:pPr>
            <a:r>
              <a:rPr lang="en-US" sz="1600" dirty="0" smtClean="0">
                <a:cs typeface="Corbel"/>
              </a:rPr>
              <a:t>Depending on your set up and number of children we can determine this exact number during event planning </a:t>
            </a:r>
          </a:p>
          <a:p>
            <a:pPr marL="617133" lvl="2" indent="-321424" fontAlgn="auto">
              <a:lnSpc>
                <a:spcPct val="150000"/>
              </a:lnSpc>
              <a:spcBef>
                <a:spcPts val="422"/>
              </a:spcBef>
              <a:spcAft>
                <a:spcPts val="0"/>
              </a:spcAft>
              <a:buFont typeface="Arial" pitchFamily="34" charset="0"/>
              <a:buChar char="•"/>
              <a:defRPr/>
            </a:pPr>
            <a:r>
              <a:rPr lang="en-US" sz="1600" dirty="0" smtClean="0">
                <a:cs typeface="Corbel"/>
              </a:rPr>
              <a:t>Rule of thumb 2 per station (Circuit activity and Live Healthy)</a:t>
            </a:r>
          </a:p>
          <a:p>
            <a:pPr marL="321424" indent="-321424" fontAlgn="auto">
              <a:lnSpc>
                <a:spcPct val="150000"/>
              </a:lnSpc>
              <a:spcBef>
                <a:spcPts val="422"/>
              </a:spcBef>
              <a:spcAft>
                <a:spcPts val="0"/>
              </a:spcAft>
              <a:buFont typeface="Arial" pitchFamily="34" charset="0"/>
              <a:buChar char="•"/>
              <a:defRPr/>
            </a:pPr>
            <a:r>
              <a:rPr lang="en-US" sz="1600" dirty="0" smtClean="0">
                <a:cs typeface="Corbel"/>
              </a:rPr>
              <a:t>Equipment</a:t>
            </a:r>
          </a:p>
          <a:p>
            <a:pPr marL="617133" lvl="2" indent="-321424" fontAlgn="auto">
              <a:lnSpc>
                <a:spcPct val="150000"/>
              </a:lnSpc>
              <a:spcBef>
                <a:spcPts val="422"/>
              </a:spcBef>
              <a:spcAft>
                <a:spcPts val="0"/>
              </a:spcAft>
              <a:buFont typeface="Arial" pitchFamily="34" charset="0"/>
              <a:buChar char="•"/>
              <a:defRPr/>
            </a:pPr>
            <a:r>
              <a:rPr lang="en-US" sz="1600" dirty="0" smtClean="0">
                <a:cs typeface="Corbel"/>
              </a:rPr>
              <a:t>Young Athlete Activity kit and additional materials needed (awards etc.)</a:t>
            </a:r>
            <a:endParaRPr lang="en-US" sz="1800" dirty="0" smtClean="0">
              <a:cs typeface="Corbel"/>
            </a:endParaRPr>
          </a:p>
          <a:p>
            <a:pPr marL="321424" indent="-321424" fontAlgn="auto">
              <a:lnSpc>
                <a:spcPct val="150000"/>
              </a:lnSpc>
              <a:spcBef>
                <a:spcPts val="422"/>
              </a:spcBef>
              <a:spcAft>
                <a:spcPts val="0"/>
              </a:spcAft>
              <a:buFont typeface="Arial" pitchFamily="34" charset="0"/>
              <a:buChar char="•"/>
              <a:defRPr/>
            </a:pPr>
            <a:r>
              <a:rPr lang="en-US" sz="1800" dirty="0" smtClean="0">
                <a:cs typeface="Corbel"/>
              </a:rPr>
              <a:t>Available Resources</a:t>
            </a:r>
            <a:endParaRPr lang="en-US" sz="1800" dirty="0">
              <a:cs typeface="Corbel"/>
            </a:endParaRPr>
          </a:p>
        </p:txBody>
      </p:sp>
    </p:spTree>
    <p:extLst>
      <p:ext uri="{BB962C8B-B14F-4D97-AF65-F5344CB8AC3E}">
        <p14:creationId xmlns:p14="http://schemas.microsoft.com/office/powerpoint/2010/main" val="11077501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128"/>
                <a:sym typeface="Gill Sans" charset="0"/>
              </a:defRPr>
            </a:lvl1pPr>
            <a:lvl2pPr marL="522235" indent="-200859" eaLnBrk="0" hangingPunct="0">
              <a:defRPr sz="3000">
                <a:solidFill>
                  <a:srgbClr val="000000"/>
                </a:solidFill>
                <a:latin typeface="Gill Sans" charset="0"/>
                <a:ea typeface="ヒラギノ角ゴ ProN W3" charset="-128"/>
                <a:sym typeface="Gill Sans" charset="0"/>
              </a:defRPr>
            </a:lvl2pPr>
            <a:lvl3pPr marL="803438" indent="-160688" eaLnBrk="0" hangingPunct="0">
              <a:defRPr sz="3000">
                <a:solidFill>
                  <a:srgbClr val="000000"/>
                </a:solidFill>
                <a:latin typeface="Gill Sans" charset="0"/>
                <a:ea typeface="ヒラギノ角ゴ ProN W3" charset="-128"/>
                <a:sym typeface="Gill Sans" charset="0"/>
              </a:defRPr>
            </a:lvl3pPr>
            <a:lvl4pPr marL="1124814" indent="-160688" eaLnBrk="0" hangingPunct="0">
              <a:defRPr sz="3000">
                <a:solidFill>
                  <a:srgbClr val="000000"/>
                </a:solidFill>
                <a:latin typeface="Gill Sans" charset="0"/>
                <a:ea typeface="ヒラギノ角ゴ ProN W3" charset="-128"/>
                <a:sym typeface="Gill Sans" charset="0"/>
              </a:defRPr>
            </a:lvl4pPr>
            <a:lvl5pPr marL="1446188" indent="-160688" eaLnBrk="0" hangingPunct="0">
              <a:defRPr sz="3000">
                <a:solidFill>
                  <a:srgbClr val="000000"/>
                </a:solidFill>
                <a:latin typeface="Gill Sans" charset="0"/>
                <a:ea typeface="ヒラギノ角ゴ ProN W3" charset="-128"/>
                <a:sym typeface="Gill Sans" charset="0"/>
              </a:defRPr>
            </a:lvl5pPr>
            <a:lvl6pPr marL="1767565"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6pPr>
            <a:lvl7pPr marL="2088938"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7pPr>
            <a:lvl8pPr marL="2410315"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8pPr>
            <a:lvl9pPr marL="2731687" indent="-160688"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9pPr>
          </a:lstStyle>
          <a:p>
            <a:pPr eaLnBrk="1" hangingPunct="1">
              <a:defRPr/>
            </a:pPr>
            <a:fld id="{F1E25E07-DF31-44C8-A82F-7B74F22CBDC7}" type="slidenum">
              <a:rPr lang="en-US" sz="800">
                <a:latin typeface="Ubuntu" charset="0"/>
                <a:ea typeface="MS PGothic" pitchFamily="34" charset="-128"/>
                <a:sym typeface="Ubuntu" charset="0"/>
              </a:rPr>
              <a:pPr eaLnBrk="1" hangingPunct="1">
                <a:defRPr/>
              </a:pPr>
              <a:t>41</a:t>
            </a:fld>
            <a:endParaRPr lang="en-US" sz="800" dirty="0">
              <a:latin typeface="Ubuntu" charset="0"/>
              <a:ea typeface="MS PGothic" pitchFamily="34" charset="-128"/>
              <a:sym typeface="Ubuntu" charset="0"/>
            </a:endParaRPr>
          </a:p>
        </p:txBody>
      </p:sp>
      <p:sp>
        <p:nvSpPr>
          <p:cNvPr id="9217" name="Rectangle 1"/>
          <p:cNvSpPr>
            <a:spLocks noGrp="1" noChangeArrowheads="1"/>
          </p:cNvSpPr>
          <p:nvPr>
            <p:ph type="title"/>
          </p:nvPr>
        </p:nvSpPr>
        <p:spPr>
          <a:xfrm>
            <a:off x="482205" y="457648"/>
            <a:ext cx="7902773" cy="839391"/>
          </a:xfrm>
        </p:spPr>
        <p:txBody>
          <a:bodyPr/>
          <a:lstStyle/>
          <a:p>
            <a:pPr algn="ctr" eaLnBrk="1" hangingPunct="1">
              <a:defRPr/>
            </a:pPr>
            <a:r>
              <a:rPr lang="en-US" sz="4800" dirty="0" smtClean="0">
                <a:sym typeface="Ubuntu Light" charset="0"/>
              </a:rPr>
              <a:t>Competition </a:t>
            </a:r>
            <a:endParaRPr lang="en-US" sz="4800" dirty="0">
              <a:sym typeface="Ubuntu Light" charset="0"/>
            </a:endParaRPr>
          </a:p>
        </p:txBody>
      </p:sp>
      <p:sp>
        <p:nvSpPr>
          <p:cNvPr id="9218" name="Rectangle 2"/>
          <p:cNvSpPr>
            <a:spLocks noGrp="1" noChangeArrowheads="1"/>
          </p:cNvSpPr>
          <p:nvPr>
            <p:ph type="body" idx="1"/>
          </p:nvPr>
        </p:nvSpPr>
        <p:spPr/>
        <p:txBody>
          <a:bodyPr/>
          <a:lstStyle/>
          <a:p>
            <a:pPr marL="321424" indent="-321424" fontAlgn="auto">
              <a:lnSpc>
                <a:spcPct val="150000"/>
              </a:lnSpc>
              <a:spcBef>
                <a:spcPts val="422"/>
              </a:spcBef>
              <a:spcAft>
                <a:spcPts val="0"/>
              </a:spcAft>
              <a:buFont typeface="Arial" pitchFamily="34" charset="0"/>
              <a:buChar char="•"/>
              <a:defRPr/>
            </a:pPr>
            <a:r>
              <a:rPr lang="en-US" dirty="0" smtClean="0">
                <a:cs typeface="Corbel"/>
              </a:rPr>
              <a:t>Area and State level Young Athletes Competitions</a:t>
            </a:r>
          </a:p>
          <a:p>
            <a:pPr marL="617133" lvl="2" indent="-321424" fontAlgn="auto">
              <a:lnSpc>
                <a:spcPct val="150000"/>
              </a:lnSpc>
              <a:spcBef>
                <a:spcPts val="422"/>
              </a:spcBef>
              <a:spcAft>
                <a:spcPts val="0"/>
              </a:spcAft>
              <a:buFont typeface="Arial" pitchFamily="34" charset="0"/>
              <a:buChar char="•"/>
              <a:defRPr/>
            </a:pPr>
            <a:r>
              <a:rPr lang="en-US" sz="1800" dirty="0" smtClean="0">
                <a:cs typeface="Corbel"/>
              </a:rPr>
              <a:t>Local Area Directors or Field Representatives will have this information </a:t>
            </a:r>
            <a:endParaRPr lang="en-US" sz="1800" dirty="0">
              <a:cs typeface="Corbel"/>
            </a:endParaRPr>
          </a:p>
          <a:p>
            <a:pPr marL="617133" lvl="2" indent="-321424" fontAlgn="auto">
              <a:lnSpc>
                <a:spcPct val="150000"/>
              </a:lnSpc>
              <a:spcBef>
                <a:spcPts val="422"/>
              </a:spcBef>
              <a:spcAft>
                <a:spcPts val="0"/>
              </a:spcAft>
              <a:buFont typeface="Arial" pitchFamily="34" charset="0"/>
              <a:buChar char="•"/>
              <a:defRPr/>
            </a:pPr>
            <a:r>
              <a:rPr lang="en-US" sz="1800" dirty="0" smtClean="0">
                <a:cs typeface="Corbel"/>
              </a:rPr>
              <a:t>Events: 25m walk, 25m Run, tennis ball throw, individual skills basketball, bowling. </a:t>
            </a:r>
          </a:p>
          <a:p>
            <a:pPr marL="617133" lvl="2" indent="-321424" fontAlgn="auto">
              <a:lnSpc>
                <a:spcPct val="150000"/>
              </a:lnSpc>
              <a:spcBef>
                <a:spcPts val="422"/>
              </a:spcBef>
              <a:spcAft>
                <a:spcPts val="0"/>
              </a:spcAft>
              <a:buFont typeface="Arial" pitchFamily="34" charset="0"/>
              <a:buChar char="•"/>
              <a:defRPr/>
            </a:pPr>
            <a:r>
              <a:rPr lang="en-US" sz="1800" dirty="0" smtClean="0">
                <a:cs typeface="Corbel"/>
              </a:rPr>
              <a:t>Off-site options for Young Athletes</a:t>
            </a:r>
          </a:p>
          <a:p>
            <a:pPr marL="939579" lvl="5" indent="-321424" fontAlgn="auto">
              <a:lnSpc>
                <a:spcPct val="150000"/>
              </a:lnSpc>
              <a:spcBef>
                <a:spcPts val="422"/>
              </a:spcBef>
              <a:spcAft>
                <a:spcPts val="0"/>
              </a:spcAft>
              <a:buFont typeface="Arial" pitchFamily="34" charset="0"/>
              <a:buChar char="•"/>
              <a:defRPr/>
            </a:pPr>
            <a:r>
              <a:rPr lang="en-US" sz="1800" dirty="0" smtClean="0">
                <a:cs typeface="Corbel"/>
              </a:rPr>
              <a:t>Competitors can travel as teams or individually with parents</a:t>
            </a:r>
            <a:endParaRPr lang="en-US" sz="1800" dirty="0">
              <a:cs typeface="Corbel"/>
            </a:endParaRPr>
          </a:p>
          <a:p>
            <a:pPr marL="617133" lvl="2" indent="-321424" fontAlgn="auto">
              <a:lnSpc>
                <a:spcPct val="150000"/>
              </a:lnSpc>
              <a:spcBef>
                <a:spcPts val="422"/>
              </a:spcBef>
              <a:spcAft>
                <a:spcPts val="0"/>
              </a:spcAft>
              <a:buFont typeface="Arial" pitchFamily="34" charset="0"/>
              <a:buChar char="•"/>
              <a:defRPr/>
            </a:pPr>
            <a:r>
              <a:rPr lang="en-US" sz="1800" dirty="0" smtClean="0">
                <a:cs typeface="Corbel"/>
              </a:rPr>
              <a:t>Future On-site </a:t>
            </a:r>
            <a:r>
              <a:rPr lang="en-US" sz="1800" dirty="0">
                <a:cs typeface="Corbel"/>
              </a:rPr>
              <a:t>options for Young Athletes</a:t>
            </a:r>
          </a:p>
          <a:p>
            <a:pPr marL="939579" lvl="5" indent="-321424" fontAlgn="auto">
              <a:lnSpc>
                <a:spcPct val="150000"/>
              </a:lnSpc>
              <a:spcBef>
                <a:spcPts val="422"/>
              </a:spcBef>
              <a:spcAft>
                <a:spcPts val="0"/>
              </a:spcAft>
              <a:buFont typeface="Arial" pitchFamily="34" charset="0"/>
              <a:buChar char="•"/>
              <a:defRPr/>
            </a:pPr>
            <a:r>
              <a:rPr lang="en-US" sz="1800" dirty="0" smtClean="0">
                <a:cs typeface="Corbel"/>
              </a:rPr>
              <a:t>Competitions hosted by local Area at your site for our participants</a:t>
            </a:r>
            <a:endParaRPr lang="en-US" dirty="0" smtClean="0">
              <a:cs typeface="Corbel"/>
            </a:endParaRPr>
          </a:p>
          <a:p>
            <a:pPr marL="321424" indent="-321424" fontAlgn="auto">
              <a:lnSpc>
                <a:spcPct val="150000"/>
              </a:lnSpc>
              <a:spcBef>
                <a:spcPts val="422"/>
              </a:spcBef>
              <a:spcAft>
                <a:spcPts val="0"/>
              </a:spcAft>
              <a:buFont typeface="Arial" pitchFamily="34" charset="0"/>
              <a:buChar char="•"/>
              <a:defRPr/>
            </a:pPr>
            <a:endParaRPr lang="en-US" dirty="0">
              <a:cs typeface="Corbel"/>
            </a:endParaRPr>
          </a:p>
        </p:txBody>
      </p:sp>
    </p:spTree>
    <p:extLst>
      <p:ext uri="{BB962C8B-B14F-4D97-AF65-F5344CB8AC3E}">
        <p14:creationId xmlns:p14="http://schemas.microsoft.com/office/powerpoint/2010/main" val="33779824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3651" y="2302263"/>
            <a:ext cx="3876675" cy="2581275"/>
          </a:xfrm>
        </p:spPr>
      </p:pic>
      <p:sp>
        <p:nvSpPr>
          <p:cNvPr id="4" name="Slide Number Placeholder 3"/>
          <p:cNvSpPr>
            <a:spLocks noGrp="1"/>
          </p:cNvSpPr>
          <p:nvPr>
            <p:ph type="sldNum" sz="quarter" idx="10"/>
          </p:nvPr>
        </p:nvSpPr>
        <p:spPr/>
        <p:txBody>
          <a:bodyPr/>
          <a:lstStyle/>
          <a:p>
            <a:fld id="{62FADDA2-E13B-F548-856B-05843CC20AFE}" type="slidenum">
              <a:rPr lang="en-US" smtClean="0"/>
              <a:pPr/>
              <a:t>42</a:t>
            </a:fld>
            <a:endParaRPr lang="en-US"/>
          </a:p>
        </p:txBody>
      </p:sp>
      <p:pic>
        <p:nvPicPr>
          <p:cNvPr id="7" name="Picture 6" descr="C:\Users\vlmathews\AppData\Local\Temp\wzc397\BB_VRT.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8864" y="2098644"/>
            <a:ext cx="2562225" cy="3057525"/>
          </a:xfrm>
          <a:prstGeom prst="rect">
            <a:avLst/>
          </a:prstGeom>
          <a:noFill/>
          <a:ln>
            <a:noFill/>
          </a:ln>
        </p:spPr>
      </p:pic>
    </p:spTree>
    <p:extLst>
      <p:ext uri="{BB962C8B-B14F-4D97-AF65-F5344CB8AC3E}">
        <p14:creationId xmlns:p14="http://schemas.microsoft.com/office/powerpoint/2010/main" val="51142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implement this curriculum:</a:t>
            </a:r>
            <a:endParaRPr lang="en-US" dirty="0"/>
          </a:p>
        </p:txBody>
      </p:sp>
      <p:sp>
        <p:nvSpPr>
          <p:cNvPr id="3" name="Content Placeholder 2"/>
          <p:cNvSpPr>
            <a:spLocks noGrp="1"/>
          </p:cNvSpPr>
          <p:nvPr>
            <p:ph idx="1"/>
          </p:nvPr>
        </p:nvSpPr>
        <p:spPr>
          <a:xfrm>
            <a:off x="544513" y="1570008"/>
            <a:ext cx="7912100" cy="4635530"/>
          </a:xfrm>
        </p:spPr>
        <p:txBody>
          <a:bodyPr/>
          <a:lstStyle/>
          <a:p>
            <a:pPr marL="342900" indent="-342900">
              <a:lnSpc>
                <a:spcPct val="100000"/>
              </a:lnSpc>
              <a:buFont typeface="Arial" panose="020B0604020202020204" pitchFamily="34" charset="0"/>
              <a:buChar char="•"/>
            </a:pPr>
            <a:r>
              <a:rPr lang="en-US" sz="1800" dirty="0" smtClean="0"/>
              <a:t>Contact: Jennifer Grantham</a:t>
            </a:r>
          </a:p>
          <a:p>
            <a:pPr>
              <a:lnSpc>
                <a:spcPct val="100000"/>
              </a:lnSpc>
            </a:pPr>
            <a:r>
              <a:rPr lang="en-US" sz="1600" dirty="0" smtClean="0"/>
              <a:t>Special Olympics Arkansas Director of Field Services Initiatives and Volunteers</a:t>
            </a:r>
          </a:p>
          <a:p>
            <a:pPr>
              <a:lnSpc>
                <a:spcPct val="100000"/>
              </a:lnSpc>
            </a:pPr>
            <a:r>
              <a:rPr lang="en-US" sz="1600" dirty="0" smtClean="0">
                <a:hlinkClick r:id="rId2"/>
              </a:rPr>
              <a:t>Jennifer@specialolympicsarkansas.org</a:t>
            </a:r>
            <a:r>
              <a:rPr lang="en-US" sz="1600" dirty="0" smtClean="0"/>
              <a:t> or 501-771-0222  </a:t>
            </a:r>
          </a:p>
          <a:p>
            <a:pPr>
              <a:lnSpc>
                <a:spcPct val="100000"/>
              </a:lnSpc>
            </a:pPr>
            <a:r>
              <a:rPr lang="en-US" sz="1600" dirty="0" smtClean="0"/>
              <a:t>Her information is on the inside of your teaser packet as well </a:t>
            </a:r>
          </a:p>
          <a:p>
            <a:pPr marL="285750" indent="-285750">
              <a:lnSpc>
                <a:spcPct val="100000"/>
              </a:lnSpc>
              <a:buFont typeface="Arial" panose="020B0604020202020204" pitchFamily="34" charset="0"/>
              <a:buChar char="•"/>
            </a:pPr>
            <a:r>
              <a:rPr lang="en-US" sz="1600" dirty="0" smtClean="0"/>
              <a:t>Inform her of which training you attended and the presenter</a:t>
            </a:r>
          </a:p>
          <a:p>
            <a:pPr marL="285750" indent="-285750">
              <a:lnSpc>
                <a:spcPct val="100000"/>
              </a:lnSpc>
              <a:buFont typeface="Arial" panose="020B0604020202020204" pitchFamily="34" charset="0"/>
              <a:buChar char="•"/>
            </a:pPr>
            <a:r>
              <a:rPr lang="en-US" sz="1600" dirty="0" smtClean="0"/>
              <a:t>She will have a few questions for you to answer e.g. how many students in your center etc. </a:t>
            </a:r>
          </a:p>
          <a:p>
            <a:pPr marL="285750" indent="-285750">
              <a:lnSpc>
                <a:spcPct val="100000"/>
              </a:lnSpc>
              <a:buFont typeface="Arial" panose="020B0604020202020204" pitchFamily="34" charset="0"/>
              <a:buChar char="•"/>
            </a:pPr>
            <a:r>
              <a:rPr lang="en-US" sz="1600" dirty="0" smtClean="0"/>
              <a:t>You will receive the following at no cost: </a:t>
            </a:r>
          </a:p>
          <a:p>
            <a:pPr marL="330200" lvl="1" indent="-285750">
              <a:lnSpc>
                <a:spcPct val="100000"/>
              </a:lnSpc>
              <a:buFont typeface="Arial" panose="020B0604020202020204" pitchFamily="34" charset="0"/>
              <a:buChar char="•"/>
            </a:pPr>
            <a:r>
              <a:rPr lang="en-US" sz="1600" dirty="0" smtClean="0"/>
              <a:t>one copy of the full curriculum book and activity guide as well as a healthy habits for life curriculum book</a:t>
            </a:r>
          </a:p>
          <a:p>
            <a:pPr marL="0" indent="0">
              <a:lnSpc>
                <a:spcPct val="100000"/>
              </a:lnSpc>
            </a:pPr>
            <a:endParaRPr lang="en-US" sz="1600" dirty="0" smtClean="0"/>
          </a:p>
          <a:p>
            <a:pPr>
              <a:lnSpc>
                <a:spcPct val="100000"/>
              </a:lnSpc>
            </a:pPr>
            <a:endParaRPr lang="en-US" sz="1800"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43</a:t>
            </a:fld>
            <a:endParaRPr lang="en-US"/>
          </a:p>
        </p:txBody>
      </p:sp>
    </p:spTree>
    <p:extLst>
      <p:ext uri="{BB962C8B-B14F-4D97-AF65-F5344CB8AC3E}">
        <p14:creationId xmlns:p14="http://schemas.microsoft.com/office/powerpoint/2010/main" val="299160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6" y="1138417"/>
            <a:ext cx="9144000" cy="610142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5" y="0"/>
            <a:ext cx="920535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66800" y="381000"/>
            <a:ext cx="6430492" cy="757417"/>
          </a:xfrm>
          <a:prstGeom prst="rect">
            <a:avLst/>
          </a:prstGeom>
          <a:noFill/>
        </p:spPr>
        <p:txBody>
          <a:bodyPr lIns="64264" tIns="32132" rIns="64264" bIns="32132">
            <a:spAutoFit/>
          </a:bodyPr>
          <a:lstStyle/>
          <a:p>
            <a:pPr algn="ctr">
              <a:defRPr/>
            </a:pPr>
            <a:r>
              <a:rPr lang="en-US" sz="4500" dirty="0" smtClean="0">
                <a:solidFill>
                  <a:schemeClr val="bg1"/>
                </a:solidFill>
                <a:latin typeface="+mj-lt"/>
              </a:rPr>
              <a:t>Questions? </a:t>
            </a:r>
            <a:endParaRPr lang="en-US" sz="4500" dirty="0">
              <a:solidFill>
                <a:schemeClr val="bg1"/>
              </a:solidFill>
              <a:latin typeface="+mj-lt"/>
            </a:endParaRPr>
          </a:p>
        </p:txBody>
      </p:sp>
    </p:spTree>
    <p:extLst>
      <p:ext uri="{BB962C8B-B14F-4D97-AF65-F5344CB8AC3E}">
        <p14:creationId xmlns:p14="http://schemas.microsoft.com/office/powerpoint/2010/main" val="2335384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Special Olympics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Traditional Competition 8 and up</a:t>
            </a:r>
          </a:p>
          <a:p>
            <a:pPr marL="342900" indent="-342900">
              <a:buFont typeface="Arial" panose="020B0604020202020204" pitchFamily="34" charset="0"/>
              <a:buChar char="•"/>
            </a:pPr>
            <a:r>
              <a:rPr lang="en-US" dirty="0" smtClean="0"/>
              <a:t>Local Participation through Area competition </a:t>
            </a:r>
          </a:p>
          <a:p>
            <a:pPr marL="342900" indent="-342900">
              <a:buFont typeface="Arial" panose="020B0604020202020204" pitchFamily="34" charset="0"/>
              <a:buChar char="•"/>
            </a:pPr>
            <a:endParaRPr lang="en-US" dirty="0"/>
          </a:p>
          <a:p>
            <a:pPr marL="0" indent="0"/>
            <a:endParaRPr lang="en-US" dirty="0" smtClean="0"/>
          </a:p>
          <a:p>
            <a:pPr marL="0" indent="0"/>
            <a:endParaRPr lang="en-US" dirty="0"/>
          </a:p>
          <a:p>
            <a:pPr marL="0" indent="0"/>
            <a:endParaRPr lang="en-US" dirty="0" smtClean="0"/>
          </a:p>
          <a:p>
            <a:pPr marL="0" indent="0"/>
            <a:endParaRPr lang="en-US" dirty="0" smtClean="0"/>
          </a:p>
          <a:p>
            <a:pPr marL="342900" indent="-342900">
              <a:buFont typeface="Arial" panose="020B0604020202020204" pitchFamily="34" charset="0"/>
              <a:buChar char="•"/>
            </a:pPr>
            <a:r>
              <a:rPr lang="en-US" dirty="0" smtClean="0"/>
              <a:t>2013 Introduction of Young Athletes program </a:t>
            </a:r>
          </a:p>
        </p:txBody>
      </p:sp>
      <p:sp>
        <p:nvSpPr>
          <p:cNvPr id="4" name="Slide Number Placeholder 3"/>
          <p:cNvSpPr>
            <a:spLocks noGrp="1"/>
          </p:cNvSpPr>
          <p:nvPr>
            <p:ph type="sldNum" sz="quarter" idx="10"/>
          </p:nvPr>
        </p:nvSpPr>
        <p:spPr/>
        <p:txBody>
          <a:bodyPr/>
          <a:lstStyle/>
          <a:p>
            <a:fld id="{62FADDA2-E13B-F548-856B-05843CC20AFE}" type="slidenum">
              <a:rPr lang="en-US" smtClean="0"/>
              <a:pPr/>
              <a:t>5</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402" y="2794227"/>
            <a:ext cx="2985458" cy="265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20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5899" y="-275351"/>
            <a:ext cx="9309899" cy="6212121"/>
          </a:xfrm>
        </p:spPr>
      </p:pic>
      <p:sp>
        <p:nvSpPr>
          <p:cNvPr id="4" name="Slide Number Placeholder 3"/>
          <p:cNvSpPr>
            <a:spLocks noGrp="1"/>
          </p:cNvSpPr>
          <p:nvPr>
            <p:ph type="sldNum" sz="quarter" idx="10"/>
          </p:nvPr>
        </p:nvSpPr>
        <p:spPr/>
        <p:txBody>
          <a:bodyPr/>
          <a:lstStyle/>
          <a:p>
            <a:pPr>
              <a:defRPr/>
            </a:pPr>
            <a:fld id="{C0EBFC5F-3E02-40C9-B494-C9E94DBEA762}" type="slidenum">
              <a:rPr lang="en-US" smtClean="0">
                <a:solidFill>
                  <a:srgbClr val="46473E"/>
                </a:solidFill>
              </a:rPr>
              <a:pPr>
                <a:defRPr/>
              </a:pPr>
              <a:t>6</a:t>
            </a:fld>
            <a:endParaRPr lang="en-US" dirty="0">
              <a:solidFill>
                <a:srgbClr val="46473E"/>
              </a:solidFill>
            </a:endParaRPr>
          </a:p>
        </p:txBody>
      </p:sp>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845" y="2362200"/>
            <a:ext cx="9401845" cy="4495800"/>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95400" y="5718423"/>
            <a:ext cx="6705600" cy="707886"/>
          </a:xfrm>
          <a:prstGeom prst="rect">
            <a:avLst/>
          </a:prstGeom>
          <a:noFill/>
        </p:spPr>
        <p:txBody>
          <a:bodyPr wrap="square" rtlCol="0">
            <a:spAutoFit/>
          </a:bodyPr>
          <a:lstStyle/>
          <a:p>
            <a:r>
              <a:rPr lang="en-US" sz="4000" dirty="0" smtClean="0">
                <a:solidFill>
                  <a:schemeClr val="tx2"/>
                </a:solidFill>
              </a:rPr>
              <a:t>Young Athletes</a:t>
            </a:r>
          </a:p>
        </p:txBody>
      </p:sp>
    </p:spTree>
    <p:extLst>
      <p:ext uri="{BB962C8B-B14F-4D97-AF65-F5344CB8AC3E}">
        <p14:creationId xmlns:p14="http://schemas.microsoft.com/office/powerpoint/2010/main" val="11215424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Introduction to Young Athletes</a:t>
            </a:r>
            <a:endParaRPr lang="en-US" sz="4000" dirty="0"/>
          </a:p>
        </p:txBody>
      </p:sp>
      <p:sp>
        <p:nvSpPr>
          <p:cNvPr id="4" name="Slide Number Placeholder 3"/>
          <p:cNvSpPr>
            <a:spLocks noGrp="1"/>
          </p:cNvSpPr>
          <p:nvPr>
            <p:ph type="sldNum" sz="quarter" idx="10"/>
          </p:nvPr>
        </p:nvSpPr>
        <p:spPr/>
        <p:txBody>
          <a:bodyPr/>
          <a:lstStyle/>
          <a:p>
            <a:pPr>
              <a:defRPr/>
            </a:pPr>
            <a:fld id="{1771F006-F451-4A7F-B046-11508D5F4496}" type="slidenum">
              <a:rPr lang="en-US" smtClean="0"/>
              <a:pPr>
                <a:defRPr/>
              </a:pPr>
              <a:t>7</a:t>
            </a:fld>
            <a:endParaRPr lang="en-US" dirty="0"/>
          </a:p>
        </p:txBody>
      </p:sp>
      <p:sp>
        <p:nvSpPr>
          <p:cNvPr id="34" name="Rectangle 2"/>
          <p:cNvSpPr txBox="1">
            <a:spLocks noChangeArrowheads="1"/>
          </p:cNvSpPr>
          <p:nvPr/>
        </p:nvSpPr>
        <p:spPr bwMode="auto">
          <a:xfrm>
            <a:off x="609600" y="2122098"/>
            <a:ext cx="5497902" cy="4354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5705" tIns="35705" rIns="35705" bIns="35705" numCol="1" anchor="t" anchorCtr="0" compatLnSpc="1">
            <a:prstTxWarp prst="textNoShape">
              <a:avLst/>
            </a:prstTxWarp>
          </a:bodyPr>
          <a:lstStyle>
            <a:lvl1pPr marL="238801" indent="-238801" algn="l" rtl="0" eaLnBrk="0" fontAlgn="base" hangingPunct="0">
              <a:lnSpc>
                <a:spcPct val="110000"/>
              </a:lnSpc>
              <a:spcBef>
                <a:spcPts val="853"/>
              </a:spcBef>
              <a:spcAft>
                <a:spcPct val="0"/>
              </a:spcAft>
              <a:defRPr sz="2500">
                <a:solidFill>
                  <a:schemeClr val="tx1"/>
                </a:solidFill>
                <a:latin typeface="+mn-lt"/>
                <a:ea typeface="+mn-ea"/>
                <a:cs typeface="+mn-cs"/>
                <a:sym typeface="Ubuntu" pitchFamily="34" charset="0"/>
              </a:defRPr>
            </a:lvl1pPr>
            <a:lvl2pPr marL="283436" indent="-283436" algn="l" rtl="0" eaLnBrk="0" fontAlgn="base" hangingPunct="0">
              <a:lnSpc>
                <a:spcPct val="110000"/>
              </a:lnSpc>
              <a:spcBef>
                <a:spcPts val="853"/>
              </a:spcBef>
              <a:spcAft>
                <a:spcPct val="0"/>
              </a:spcAft>
              <a:buClr>
                <a:srgbClr val="4F5146"/>
              </a:buClr>
              <a:buSzPct val="80000"/>
              <a:buFont typeface="Ubuntu Light" pitchFamily="34" charset="0"/>
              <a:buChar char="‣"/>
              <a:defRPr sz="2500">
                <a:solidFill>
                  <a:srgbClr val="4F5146"/>
                </a:solidFill>
                <a:latin typeface="+mj-lt"/>
                <a:ea typeface="+mn-ea"/>
                <a:cs typeface="+mn-cs"/>
                <a:sym typeface="Ubuntu Light" pitchFamily="34" charset="0"/>
              </a:defRPr>
            </a:lvl2pPr>
            <a:lvl3pPr marL="534510" indent="-283436" algn="l" rtl="0" eaLnBrk="0" fontAlgn="base" hangingPunct="0">
              <a:lnSpc>
                <a:spcPct val="140000"/>
              </a:lnSpc>
              <a:spcBef>
                <a:spcPct val="0"/>
              </a:spcBef>
              <a:spcAft>
                <a:spcPct val="0"/>
              </a:spcAft>
              <a:buClr>
                <a:srgbClr val="4F5146"/>
              </a:buClr>
              <a:buSzPct val="80000"/>
              <a:buFont typeface="Ubuntu Light" pitchFamily="34" charset="0"/>
              <a:buChar char="‣"/>
              <a:defRPr sz="1700">
                <a:solidFill>
                  <a:srgbClr val="4F5146"/>
                </a:solidFill>
                <a:latin typeface="+mj-lt"/>
                <a:ea typeface="+mn-ea"/>
                <a:cs typeface="+mn-cs"/>
                <a:sym typeface="Ubuntu Light" pitchFamily="34" charset="0"/>
              </a:defRPr>
            </a:lvl3pPr>
            <a:lvl4pPr marL="534510" indent="-283436" algn="l" rtl="0" eaLnBrk="0" fontAlgn="base" hangingPunct="0">
              <a:lnSpc>
                <a:spcPct val="140000"/>
              </a:lnSpc>
              <a:spcBef>
                <a:spcPct val="0"/>
              </a:spcBef>
              <a:spcAft>
                <a:spcPct val="0"/>
              </a:spcAft>
              <a:buClr>
                <a:srgbClr val="4F5146"/>
              </a:buClr>
              <a:buSzPct val="80000"/>
              <a:buFont typeface="Ubuntu Light" pitchFamily="34" charset="0"/>
              <a:buChar char="‣"/>
              <a:defRPr sz="1700">
                <a:solidFill>
                  <a:srgbClr val="4F5146"/>
                </a:solidFill>
                <a:latin typeface="+mj-lt"/>
                <a:ea typeface="+mn-ea"/>
                <a:cs typeface="+mn-cs"/>
                <a:sym typeface="Ubuntu Light" pitchFamily="34" charset="0"/>
              </a:defRPr>
            </a:lvl4pPr>
            <a:lvl5pPr marL="534510" indent="-283436" algn="l" rtl="0" eaLnBrk="0" fontAlgn="base" hangingPunct="0">
              <a:lnSpc>
                <a:spcPct val="140000"/>
              </a:lnSpc>
              <a:spcBef>
                <a:spcPct val="0"/>
              </a:spcBef>
              <a:spcAft>
                <a:spcPct val="0"/>
              </a:spcAft>
              <a:buClr>
                <a:srgbClr val="4F5146"/>
              </a:buClr>
              <a:buSzPct val="80000"/>
              <a:buFont typeface="Ubuntu Light" pitchFamily="34" charset="0"/>
              <a:buChar char="‣"/>
              <a:defRPr sz="1700">
                <a:solidFill>
                  <a:srgbClr val="4F5146"/>
                </a:solidFill>
                <a:latin typeface="+mj-lt"/>
                <a:ea typeface="+mn-ea"/>
                <a:cs typeface="+mn-cs"/>
                <a:sym typeface="Ubuntu Light" pitchFamily="34" charset="0"/>
              </a:defRPr>
            </a:lvl5pPr>
            <a:lvl6pPr marL="856956" indent="-285653" algn="l" rtl="0" fontAlgn="base">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315" indent="-285653" algn="l" rtl="0" fontAlgn="base">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499673" indent="-285653" algn="l" rtl="0" fontAlgn="base">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032" indent="-285653" algn="l" rtl="0" fontAlgn="base">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285750" indent="-285750">
              <a:buFont typeface="Arial" panose="020B0604020202020204" pitchFamily="34" charset="0"/>
              <a:buChar char="•"/>
            </a:pPr>
            <a:r>
              <a:rPr lang="en-US" sz="1600" dirty="0"/>
              <a:t>Special Olympics Young Athletes™ is an early childhood sports play program </a:t>
            </a:r>
            <a:r>
              <a:rPr lang="en-US" sz="1600" dirty="0" smtClean="0"/>
              <a:t>including games</a:t>
            </a:r>
            <a:r>
              <a:rPr lang="en-US" sz="1600" dirty="0"/>
              <a:t>, songs and other fun physical activities for </a:t>
            </a:r>
            <a:r>
              <a:rPr lang="en-US" sz="1600" dirty="0" smtClean="0"/>
              <a:t>children</a:t>
            </a:r>
          </a:p>
          <a:p>
            <a:pPr marL="285750" indent="-285750">
              <a:buFont typeface="Arial" panose="020B0604020202020204" pitchFamily="34" charset="0"/>
              <a:buChar char="•"/>
            </a:pPr>
            <a:r>
              <a:rPr lang="en-US" sz="1600" dirty="0" smtClean="0"/>
              <a:t>Embraces Ages 2-7</a:t>
            </a:r>
          </a:p>
          <a:p>
            <a:pPr marL="285750" indent="-285750">
              <a:buFont typeface="Arial" panose="020B0604020202020204" pitchFamily="34" charset="0"/>
              <a:buChar char="•"/>
            </a:pPr>
            <a:r>
              <a:rPr lang="en-US" sz="1600" dirty="0" smtClean="0"/>
              <a:t>Inclusive programming</a:t>
            </a:r>
          </a:p>
          <a:p>
            <a:pPr marL="285750" indent="-285750">
              <a:buFont typeface="Arial" panose="020B0604020202020204" pitchFamily="34" charset="0"/>
              <a:buChar char="•"/>
            </a:pPr>
            <a:r>
              <a:rPr lang="en-US" sz="1600" dirty="0" smtClean="0"/>
              <a:t>Meeting the needs for vigorous play</a:t>
            </a:r>
          </a:p>
          <a:p>
            <a:pPr marL="285750" indent="-285750">
              <a:buFont typeface="Arial" panose="020B0604020202020204" pitchFamily="34" charset="0"/>
              <a:buChar char="•"/>
            </a:pPr>
            <a:r>
              <a:rPr lang="en-US" sz="1600" dirty="0" smtClean="0"/>
              <a:t>Solution for structured activity time </a:t>
            </a:r>
          </a:p>
          <a:p>
            <a:pPr marL="285750" indent="-285750">
              <a:buFont typeface="Arial" panose="020B0604020202020204" pitchFamily="34" charset="0"/>
              <a:buChar char="•"/>
            </a:pPr>
            <a:r>
              <a:rPr lang="en-US" sz="1600" dirty="0" smtClean="0"/>
              <a:t>Rather than play this program moves your center to intentional sport development </a:t>
            </a:r>
          </a:p>
          <a:p>
            <a:pPr marL="285750" indent="-285750">
              <a:buFont typeface="Arial" panose="020B0604020202020204" pitchFamily="34" charset="0"/>
              <a:buChar char="•"/>
            </a:pPr>
            <a:r>
              <a:rPr lang="en-US" sz="1600" dirty="0" smtClean="0"/>
              <a:t>Visual progress </a:t>
            </a:r>
          </a:p>
          <a:p>
            <a:pPr marL="0" indent="0"/>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0345" t="20156" r="31552" b="12662"/>
          <a:stretch/>
        </p:blipFill>
        <p:spPr>
          <a:xfrm>
            <a:off x="6172200" y="2535234"/>
            <a:ext cx="2490952" cy="2930532"/>
          </a:xfrm>
          <a:prstGeom prst="rect">
            <a:avLst/>
          </a:prstGeom>
        </p:spPr>
      </p:pic>
    </p:spTree>
    <p:extLst>
      <p:ext uri="{BB962C8B-B14F-4D97-AF65-F5344CB8AC3E}">
        <p14:creationId xmlns:p14="http://schemas.microsoft.com/office/powerpoint/2010/main" val="38523767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Structure</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sz="1800" dirty="0" smtClean="0"/>
              <a:t>24 </a:t>
            </a:r>
            <a:r>
              <a:rPr lang="en-US" sz="1800" dirty="0"/>
              <a:t>Scripted lessons (flexible breakdown</a:t>
            </a:r>
            <a:r>
              <a:rPr lang="en-US" sz="1800" dirty="0" smtClean="0"/>
              <a:t>)</a:t>
            </a:r>
          </a:p>
          <a:p>
            <a:pPr marL="330200" lvl="1" indent="-285750">
              <a:buFont typeface="Arial" panose="020B0604020202020204" pitchFamily="34" charset="0"/>
              <a:buChar char="•"/>
            </a:pPr>
            <a:r>
              <a:rPr lang="en-US" sz="1800" dirty="0" smtClean="0"/>
              <a:t>3 days a week for 30 minutes </a:t>
            </a:r>
          </a:p>
          <a:p>
            <a:pPr marL="330200" lvl="1" indent="-285750">
              <a:buFont typeface="Arial" panose="020B0604020202020204" pitchFamily="34" charset="0"/>
              <a:buChar char="•"/>
            </a:pPr>
            <a:r>
              <a:rPr lang="en-US" sz="1800" dirty="0" smtClean="0"/>
              <a:t>Or is there another way this fits in your schedule?</a:t>
            </a:r>
            <a:endParaRPr lang="en-US" sz="1800" dirty="0"/>
          </a:p>
          <a:p>
            <a:pPr marL="285750" indent="-285750">
              <a:buFont typeface="Arial" panose="020B0604020202020204" pitchFamily="34" charset="0"/>
              <a:buChar char="•"/>
            </a:pPr>
            <a:r>
              <a:rPr lang="en-US" sz="1800" dirty="0"/>
              <a:t>Multiple cycles of the lessons will reflect beginner to advanced </a:t>
            </a:r>
            <a:r>
              <a:rPr lang="en-US" sz="1800" dirty="0" smtClean="0"/>
              <a:t>movement</a:t>
            </a:r>
          </a:p>
          <a:p>
            <a:pPr marL="330200" lvl="1" indent="-285750">
              <a:buFont typeface="Arial" panose="020B0604020202020204" pitchFamily="34" charset="0"/>
              <a:buChar char="•"/>
            </a:pPr>
            <a:r>
              <a:rPr lang="en-US" sz="1800" dirty="0" smtClean="0"/>
              <a:t>Each student performs at their ability level</a:t>
            </a:r>
            <a:endParaRPr lang="en-US" sz="1800" dirty="0"/>
          </a:p>
          <a:p>
            <a:pPr marL="285750" indent="-285750">
              <a:buFont typeface="Arial" panose="020B0604020202020204" pitchFamily="34" charset="0"/>
              <a:buChar char="•"/>
            </a:pPr>
            <a:r>
              <a:rPr lang="en-US" sz="1800" dirty="0" smtClean="0"/>
              <a:t>Supplemental Materials: Nutrition/physical </a:t>
            </a:r>
            <a:r>
              <a:rPr lang="en-US" sz="1800" dirty="0"/>
              <a:t>activity education program through AETN to accompany  ( Healthy Habits for Life</a:t>
            </a:r>
            <a:r>
              <a:rPr lang="en-US" sz="1800" dirty="0" smtClean="0"/>
              <a:t>)</a:t>
            </a:r>
          </a:p>
          <a:p>
            <a:pPr marL="285750" indent="-285750">
              <a:buFont typeface="Arial" panose="020B0604020202020204" pitchFamily="34" charset="0"/>
              <a:buChar char="•"/>
            </a:pPr>
            <a:r>
              <a:rPr lang="en-US" sz="1800" dirty="0" smtClean="0"/>
              <a:t>Ability to use this model for testing improvement</a:t>
            </a:r>
          </a:p>
          <a:p>
            <a:pPr marL="285750" indent="-285750">
              <a:buFont typeface="Arial" panose="020B0604020202020204" pitchFamily="34" charset="0"/>
              <a:buChar char="•"/>
            </a:pPr>
            <a:r>
              <a:rPr lang="en-US" sz="1800" dirty="0" smtClean="0"/>
              <a:t>Evidence based records </a:t>
            </a:r>
          </a:p>
          <a:p>
            <a:pPr marL="285750" indent="-285750">
              <a:buFont typeface="Arial" panose="020B0604020202020204" pitchFamily="34" charset="0"/>
              <a:buChar char="•"/>
            </a:pPr>
            <a:r>
              <a:rPr lang="en-US" sz="1800" dirty="0" smtClean="0"/>
              <a:t>Elevated opportunity once the class has completed first round of curriculum </a:t>
            </a:r>
            <a:endParaRPr lang="en-US" sz="1800" dirty="0"/>
          </a:p>
          <a:p>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8</a:t>
            </a:fld>
            <a:endParaRPr lang="en-US"/>
          </a:p>
        </p:txBody>
      </p:sp>
    </p:spTree>
    <p:extLst>
      <p:ext uri="{BB962C8B-B14F-4D97-AF65-F5344CB8AC3E}">
        <p14:creationId xmlns:p14="http://schemas.microsoft.com/office/powerpoint/2010/main" val="118373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run the curriculum</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smtClean="0"/>
              <a:t>Starting off a traditional school year</a:t>
            </a:r>
          </a:p>
          <a:p>
            <a:pPr marL="387350" lvl="1" indent="-342900">
              <a:buFont typeface="Arial" panose="020B0604020202020204" pitchFamily="34" charset="0"/>
              <a:buChar char="•"/>
            </a:pPr>
            <a:r>
              <a:rPr lang="en-US" dirty="0" smtClean="0"/>
              <a:t>This will allow for at least two cycles of the curriculum if desired</a:t>
            </a:r>
          </a:p>
          <a:p>
            <a:pPr marL="387350" lvl="1" indent="-342900">
              <a:buFont typeface="Arial" panose="020B0604020202020204" pitchFamily="34" charset="0"/>
              <a:buChar char="•"/>
            </a:pPr>
            <a:r>
              <a:rPr lang="en-US" dirty="0" smtClean="0"/>
              <a:t>Fall and Spring development schedules (spring hosting more advanced skills)</a:t>
            </a:r>
          </a:p>
          <a:p>
            <a:pPr marL="342900" indent="-342900">
              <a:buFont typeface="Arial" panose="020B0604020202020204" pitchFamily="34" charset="0"/>
              <a:buChar char="•"/>
            </a:pPr>
            <a:r>
              <a:rPr lang="en-US" dirty="0" smtClean="0"/>
              <a:t>Summer programming</a:t>
            </a:r>
          </a:p>
          <a:p>
            <a:pPr marL="387350" lvl="1" indent="-342900">
              <a:buFont typeface="Arial" panose="020B0604020202020204" pitchFamily="34" charset="0"/>
              <a:buChar char="•"/>
            </a:pPr>
            <a:r>
              <a:rPr lang="en-US" dirty="0" smtClean="0"/>
              <a:t>Utilize this as a way to engage school age students with your young athletes during a scheduled time</a:t>
            </a:r>
            <a:endParaRPr lang="en-US" dirty="0"/>
          </a:p>
        </p:txBody>
      </p:sp>
      <p:sp>
        <p:nvSpPr>
          <p:cNvPr id="4" name="Slide Number Placeholder 3"/>
          <p:cNvSpPr>
            <a:spLocks noGrp="1"/>
          </p:cNvSpPr>
          <p:nvPr>
            <p:ph type="sldNum" sz="quarter" idx="10"/>
          </p:nvPr>
        </p:nvSpPr>
        <p:spPr/>
        <p:txBody>
          <a:bodyPr/>
          <a:lstStyle/>
          <a:p>
            <a:fld id="{62FADDA2-E13B-F548-856B-05843CC20AFE}" type="slidenum">
              <a:rPr lang="en-US" smtClean="0"/>
              <a:pPr/>
              <a:t>9</a:t>
            </a:fld>
            <a:endParaRPr lang="en-US"/>
          </a:p>
        </p:txBody>
      </p:sp>
    </p:spTree>
    <p:extLst>
      <p:ext uri="{BB962C8B-B14F-4D97-AF65-F5344CB8AC3E}">
        <p14:creationId xmlns:p14="http://schemas.microsoft.com/office/powerpoint/2010/main" val="12226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SO_AP_Presentation.potx</Template>
  <TotalTime>1563</TotalTime>
  <Words>3499</Words>
  <Application>Microsoft Office PowerPoint</Application>
  <PresentationFormat>On-screen Show (4:3)</PresentationFormat>
  <Paragraphs>396</Paragraphs>
  <Slides>44</Slides>
  <Notes>31</Notes>
  <HiddenSlides>0</HiddenSlides>
  <MMClips>0</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SO_AP_Presentation</vt:lpstr>
      <vt:lpstr>Body White copy</vt:lpstr>
      <vt:lpstr>Blank</vt:lpstr>
      <vt:lpstr>1_Blank</vt:lpstr>
      <vt:lpstr>Increasing Physical Activity and Wellness</vt:lpstr>
      <vt:lpstr>PowerPoint Presentation</vt:lpstr>
      <vt:lpstr>PowerPoint Presentation</vt:lpstr>
      <vt:lpstr>PowerPoint Presentation</vt:lpstr>
      <vt:lpstr>Understanding Special Olympics</vt:lpstr>
      <vt:lpstr>PowerPoint Presentation</vt:lpstr>
      <vt:lpstr>Introduction to Young Athletes</vt:lpstr>
      <vt:lpstr>Curriculum Structure</vt:lpstr>
      <vt:lpstr>When to run the curriculum</vt:lpstr>
      <vt:lpstr>Materials Available </vt:lpstr>
      <vt:lpstr>Equipment </vt:lpstr>
      <vt:lpstr>PowerPoint Presentation</vt:lpstr>
      <vt:lpstr>PowerPoint Presentation</vt:lpstr>
      <vt:lpstr>PowerPoint Presentation</vt:lpstr>
      <vt:lpstr>PowerPoint Presentation</vt:lpstr>
      <vt:lpstr>PowerPoint Presentation</vt:lpstr>
      <vt:lpstr>PowerPoint Presentation</vt:lpstr>
      <vt:lpstr>      Week, Day, Skill focus area</vt:lpstr>
      <vt:lpstr>Ways to extend a catching activity</vt:lpstr>
      <vt:lpstr>Ways to extend a striking activity</vt:lpstr>
      <vt:lpstr>Ways to extend a kicking activity</vt:lpstr>
      <vt:lpstr>Evidence Based Measures</vt:lpstr>
      <vt:lpstr>Opportunities for reporting</vt:lpstr>
      <vt:lpstr>Testing </vt:lpstr>
      <vt:lpstr>Testing </vt:lpstr>
      <vt:lpstr>Testing  </vt:lpstr>
      <vt:lpstr>Healthy Young Athletes  </vt:lpstr>
      <vt:lpstr>Health Focus </vt:lpstr>
      <vt:lpstr>Incorporating Health</vt:lpstr>
      <vt:lpstr>Engaging Families in Health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Ideas for after the curriculum </vt:lpstr>
      <vt:lpstr>Young Athletes Field Days </vt:lpstr>
      <vt:lpstr>Field Day Pre-planning</vt:lpstr>
      <vt:lpstr>Competition </vt:lpstr>
      <vt:lpstr>PowerPoint Presentation</vt:lpstr>
      <vt:lpstr>To implement this curriculum:</vt:lpstr>
      <vt:lpstr>PowerPoint Presentation</vt:lpstr>
    </vt:vector>
  </TitlesOfParts>
  <Company>Zero-G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Ciaran OGaora</dc:creator>
  <cp:lastModifiedBy>Angela M. Stormo</cp:lastModifiedBy>
  <cp:revision>91</cp:revision>
  <cp:lastPrinted>2016-08-11T17:55:29Z</cp:lastPrinted>
  <dcterms:created xsi:type="dcterms:W3CDTF">2012-05-09T16:21:13Z</dcterms:created>
  <dcterms:modified xsi:type="dcterms:W3CDTF">2016-11-18T15:28:09Z</dcterms:modified>
</cp:coreProperties>
</file>